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2" r:id="rId2"/>
    <p:sldId id="263" r:id="rId3"/>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9"/>
    <p:restoredTop sz="94660"/>
  </p:normalViewPr>
  <p:slideViewPr>
    <p:cSldViewPr snapToGrid="0">
      <p:cViewPr varScale="1">
        <p:scale>
          <a:sx n="53" d="100"/>
          <a:sy n="53" d="100"/>
        </p:scale>
        <p:origin x="29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4"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035"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2025/10/27</a:t>
            </a:fld>
            <a:endParaRPr kumimoji="1" lang="ja-JP" altLang="en-US"/>
          </a:p>
        </p:txBody>
      </p:sp>
      <p:sp>
        <p:nvSpPr>
          <p:cNvPr id="1036" name="スライド イメージ プレースホルダー 3"/>
          <p:cNvSpPr>
            <a:spLocks noGrp="1" noRot="1" noChangeAspect="1"/>
          </p:cNvSpPr>
          <p:nvPr>
            <p:ph type="sldImg" idx="2"/>
          </p:nvPr>
        </p:nvSpPr>
        <p:spPr>
          <a:xfrm>
            <a:off x="2216758" y="685800"/>
            <a:ext cx="2424484"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037"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8"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039"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スライド1">
    <p:spTree>
      <p:nvGrpSpPr>
        <p:cNvPr id="1" name=""/>
        <p:cNvGrpSpPr/>
        <p:nvPr/>
      </p:nvGrpSpPr>
      <p:grpSpPr>
        <a:xfrm>
          <a:off x="0" y="0"/>
          <a:ext cx="0" cy="0"/>
          <a:chOff x="0" y="0"/>
          <a:chExt cx="0" cy="0"/>
        </a:xfrm>
      </p:grpSpPr>
      <p:sp>
        <p:nvSpPr>
          <p:cNvPr id="1031" name="テキスト プレースホルダー 18"/>
          <p:cNvSpPr>
            <a:spLocks noGrp="1"/>
          </p:cNvSpPr>
          <p:nvPr>
            <p:ph type="body" sz="quarter" idx="10" hasCustomPrompt="1"/>
          </p:nvPr>
        </p:nvSpPr>
        <p:spPr>
          <a:xfrm>
            <a:off x="518557" y="525896"/>
            <a:ext cx="6468585" cy="1178214"/>
          </a:xfrm>
        </p:spPr>
        <p:txBody>
          <a:bodyPr tIns="180000" bIns="0" anchor="ctr" anchorCtr="1">
            <a:normAutofit/>
          </a:bodyPr>
          <a:lstStyle>
            <a:lvl1pPr marL="0" indent="0" algn="ctr">
              <a:buNone/>
              <a:defRPr sz="6000" b="1">
                <a:solidFill>
                  <a:schemeClr val="accent4"/>
                </a:solidFill>
                <a:latin typeface="メイリオ" panose="020B0604030504040204" pitchFamily="50" charset="-128"/>
                <a:ea typeface="メイリオ" panose="020B0604030504040204" pitchFamily="50" charset="-128"/>
              </a:defRPr>
            </a:lvl1pPr>
            <a:lvl2pPr marL="377967" indent="0" algn="ctr">
              <a:buNone/>
              <a:defRPr b="1">
                <a:latin typeface="メイリオ" panose="020B0604030504040204" pitchFamily="50" charset="-128"/>
                <a:ea typeface="メイリオ" panose="020B0604030504040204" pitchFamily="50" charset="-128"/>
              </a:defRPr>
            </a:lvl2pPr>
            <a:lvl3pPr marL="755934" indent="0" algn="ctr">
              <a:buNone/>
              <a:defRPr b="1">
                <a:latin typeface="メイリオ" panose="020B0604030504040204" pitchFamily="50" charset="-128"/>
                <a:ea typeface="メイリオ" panose="020B0604030504040204" pitchFamily="50" charset="-128"/>
              </a:defRPr>
            </a:lvl3pPr>
            <a:lvl4pPr marL="1133901" indent="0" algn="ctr">
              <a:buNone/>
              <a:defRPr b="1">
                <a:latin typeface="メイリオ" panose="020B0604030504040204" pitchFamily="50" charset="-128"/>
                <a:ea typeface="メイリオ" panose="020B0604030504040204" pitchFamily="50" charset="-128"/>
              </a:defRPr>
            </a:lvl4pPr>
            <a:lvl5pPr marL="1511869" indent="0" algn="ctr">
              <a:buNone/>
              <a:defRPr b="1">
                <a:latin typeface="メイリオ" panose="020B0604030504040204" pitchFamily="50" charset="-128"/>
                <a:ea typeface="メイリオ" panose="020B0604030504040204" pitchFamily="50" charset="-128"/>
              </a:defRPr>
            </a:lvl5pPr>
          </a:lstStyle>
          <a:p>
            <a:pPr lvl="0"/>
            <a:r>
              <a:rPr kumimoji="1" lang="ja-JP" altLang="en-US" dirty="0"/>
              <a:t>○○○試験まで</a:t>
            </a:r>
          </a:p>
        </p:txBody>
      </p:sp>
    </p:spTree>
    <p:extLst>
      <p:ext uri="{BB962C8B-B14F-4D97-AF65-F5344CB8AC3E}">
        <p14:creationId xmlns:p14="http://schemas.microsoft.com/office/powerpoint/2010/main" val="299618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68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F07772D-0608-4BF8-B4A7-16960636E051}" type="datetimeFigureOut">
              <a:rPr kumimoji="1" lang="ja-JP" altLang="en-US" smtClean="0"/>
              <a:t>2025/10/27</a:t>
            </a:fld>
            <a:endParaRPr kumimoji="1" lang="ja-JP" altLang="en-US"/>
          </a:p>
        </p:txBody>
      </p:sp>
      <p:sp>
        <p:nvSpPr>
          <p:cNvPr id="1028"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C727C58-19A3-45B4-BEC4-DE25F8237BA0}" type="slidenum">
              <a:rPr kumimoji="1" lang="ja-JP" altLang="en-US" smtClean="0"/>
              <a:t>‹#›</a:t>
            </a:fld>
            <a:endParaRPr kumimoji="1" lang="ja-JP" altLang="en-US"/>
          </a:p>
        </p:txBody>
      </p:sp>
    </p:spTree>
    <p:extLst>
      <p:ext uri="{BB962C8B-B14F-4D97-AF65-F5344CB8AC3E}">
        <p14:creationId xmlns:p14="http://schemas.microsoft.com/office/powerpoint/2010/main" val="2180837805"/>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図形 39"/>
          <p:cNvSpPr/>
          <p:nvPr/>
        </p:nvSpPr>
        <p:spPr>
          <a:xfrm>
            <a:off x="2563089" y="5602337"/>
            <a:ext cx="3974059" cy="1106215"/>
          </a:xfrm>
          <a:prstGeom prst="irregularSeal2">
            <a:avLst/>
          </a:prstGeom>
          <a:solidFill>
            <a:srgbClr val="FFFF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042" name="テキスト 38"/>
          <p:cNvSpPr txBox="1"/>
          <p:nvPr/>
        </p:nvSpPr>
        <p:spPr>
          <a:xfrm>
            <a:off x="2834771" y="5860305"/>
            <a:ext cx="3618068" cy="645438"/>
          </a:xfrm>
          <a:prstGeom prst="rect">
            <a:avLst/>
          </a:prstGeom>
        </p:spPr>
        <p:txBody>
          <a:bodyPr wrap="square">
            <a:spAutoFit/>
          </a:bodyPr>
          <a:lstStyle/>
          <a:p>
            <a:pPr>
              <a:defRPr lang="ja-JP" altLang="en-US"/>
            </a:pPr>
            <a:r>
              <a:rPr lang="ja-JP" altLang="en-US">
                <a:ln/>
                <a:latin typeface="HGP創英角ｺﾞｼｯｸUB"/>
                <a:ea typeface="HGP創英角ｺﾞｼｯｸUB"/>
              </a:rPr>
              <a:t>各クラス １位～３位まで賞品有り！</a:t>
            </a:r>
          </a:p>
          <a:p>
            <a:pPr>
              <a:defRPr lang="ja-JP" altLang="en-US"/>
            </a:pPr>
            <a:r>
              <a:rPr lang="ja-JP" altLang="en-US">
                <a:ln/>
                <a:latin typeface="HGP創英角ｺﾞｼｯｸUB"/>
                <a:ea typeface="HGP創英角ｺﾞｼｯｸUB"/>
              </a:rPr>
              <a:t>参加者全員に参加賞有ります。</a:t>
            </a:r>
          </a:p>
        </p:txBody>
      </p:sp>
      <p:sp>
        <p:nvSpPr>
          <p:cNvPr id="1043" name="正方形/長方形 1"/>
          <p:cNvSpPr/>
          <p:nvPr/>
        </p:nvSpPr>
        <p:spPr>
          <a:xfrm>
            <a:off x="34345" y="43542"/>
            <a:ext cx="7481788" cy="4381124"/>
          </a:xfrm>
          <a:prstGeom prst="rect">
            <a:avLst/>
          </a:prstGeom>
          <a:gradFill>
            <a:gsLst>
              <a:gs pos="60999">
                <a:srgbClr val="00B0F0"/>
              </a:gs>
              <a:gs pos="100000">
                <a:srgbClr val="FFFF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4" name="図 174"/>
          <p:cNvPicPr>
            <a:picLocks noChangeAspect="1"/>
          </p:cNvPicPr>
          <p:nvPr/>
        </p:nvPicPr>
        <p:blipFill>
          <a:blip r:embed="rId2"/>
          <a:stretch>
            <a:fillRect/>
          </a:stretch>
        </p:blipFill>
        <p:spPr>
          <a:xfrm rot="21180000">
            <a:off x="285568" y="2647974"/>
            <a:ext cx="1001961" cy="1155835"/>
          </a:xfrm>
          <a:prstGeom prst="rect">
            <a:avLst/>
          </a:prstGeom>
        </p:spPr>
      </p:pic>
      <p:sp>
        <p:nvSpPr>
          <p:cNvPr id="1045" name="四角形 175"/>
          <p:cNvSpPr/>
          <p:nvPr/>
        </p:nvSpPr>
        <p:spPr>
          <a:xfrm>
            <a:off x="509119" y="1637905"/>
            <a:ext cx="6351419" cy="2092881"/>
          </a:xfrm>
          <a:prstGeom prst="rect">
            <a:avLst/>
          </a:prstGeom>
        </p:spPr>
        <p:txBody>
          <a:bodyPr wrap="none" anchor="ctr">
            <a:spAutoFit/>
          </a:bodyPr>
          <a:lstStyle/>
          <a:p>
            <a:pPr algn="ctr">
              <a:defRPr lang="ja-JP" altLang="en-US"/>
            </a:pPr>
            <a:r>
              <a:rPr lang="ja-JP" altLang="en-US" sz="40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令和</a:t>
            </a:r>
            <a:r>
              <a:rPr lang="en-US" altLang="ja-JP" sz="40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7</a:t>
            </a:r>
            <a:r>
              <a:rPr lang="ja-JP" altLang="en-US" sz="40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年</a:t>
            </a:r>
            <a:r>
              <a:rPr lang="en-US" altLang="ja-JP" sz="66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11</a:t>
            </a:r>
            <a:r>
              <a:rPr lang="ja-JP" altLang="en-US" sz="54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月</a:t>
            </a:r>
            <a:r>
              <a:rPr lang="en-US" altLang="ja-JP" sz="66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22</a:t>
            </a:r>
            <a:r>
              <a:rPr lang="ja-JP" altLang="en-US" sz="54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日</a:t>
            </a:r>
            <a:r>
              <a:rPr lang="ja-JP" altLang="en-US" sz="60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rPr>
              <a:t>(土)</a:t>
            </a:r>
            <a:endParaRPr lang="ja-JP" altLang="en-US" sz="1600" b="1" dirty="0">
              <a:ln w="3175" cap="flat" cmpd="sng">
                <a:solidFill>
                  <a:srgbClr val="FFC000"/>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endParaRPr>
          </a:p>
          <a:p>
            <a:pPr algn="ctr">
              <a:defRPr lang="ja-JP" altLang="en-US"/>
            </a:pPr>
            <a:endParaRPr lang="ja-JP" altLang="en-US" sz="800" b="1" dirty="0">
              <a:ln w="3175" cap="flat" cmpd="sng">
                <a:solidFill>
                  <a:schemeClr val="bg1"/>
                </a:solidFill>
                <a:prstDash val="solid"/>
                <a:bevel/>
              </a:ln>
              <a:solidFill>
                <a:srgbClr val="FFFF00"/>
              </a:solidFill>
              <a:effectLst>
                <a:outerShdw blurRad="50800" dist="38100" dir="8100000" algn="tr" rotWithShape="0">
                  <a:srgbClr val="FF0000">
                    <a:alpha val="40000"/>
                  </a:srgbClr>
                </a:outerShdw>
                <a:reflection blurRad="139700" stA="55000" endA="300" endPos="42000" dist="19050" dir="5400000" sy="-100000" algn="bl"/>
              </a:effectLst>
              <a:latin typeface="AR P悠々ゴシック体E"/>
              <a:ea typeface="AR P悠々ゴシック体E"/>
              <a:cs typeface="+mn-lt"/>
            </a:endParaRPr>
          </a:p>
          <a:p>
            <a:pPr algn="ctr">
              <a:defRPr lang="ja-JP" altLang="en-US"/>
            </a:pPr>
            <a:r>
              <a:rPr lang="ja-JP" altLang="en-US" sz="2400" b="1" dirty="0">
                <a:ln w="3175" cap="flat" cmpd="sng">
                  <a:solidFill>
                    <a:schemeClr val="accent2">
                      <a:lumMod val="20000"/>
                      <a:lumOff val="80000"/>
                    </a:schemeClr>
                  </a:solidFill>
                  <a:prstDash val="solid"/>
                  <a:bevel/>
                </a:ln>
                <a:effectLst>
                  <a:outerShdw blurRad="50800" dist="38100" dir="8100000" algn="tr" rotWithShape="0">
                    <a:srgbClr val="FF0000">
                      <a:alpha val="40000"/>
                    </a:srgbClr>
                  </a:outerShdw>
                  <a:reflection blurRad="139700" stA="55000" endA="300" endPos="42000" dist="19050" dir="5400000" sy="-100000" algn="bl"/>
                </a:effectLst>
                <a:latin typeface="BIZ UDPゴシック" panose="020B0400000000000000" pitchFamily="50" charset="-128"/>
                <a:ea typeface="BIZ UDPゴシック" panose="020B0400000000000000" pitchFamily="50" charset="-128"/>
                <a:cs typeface="+mn-lt"/>
              </a:rPr>
              <a:t>午前</a:t>
            </a:r>
            <a:r>
              <a:rPr lang="ja-JP" altLang="en-US" sz="3600" b="1" dirty="0">
                <a:ln w="3175" cap="flat" cmpd="sng">
                  <a:solidFill>
                    <a:schemeClr val="accent2">
                      <a:lumMod val="20000"/>
                      <a:lumOff val="80000"/>
                    </a:schemeClr>
                  </a:solidFill>
                  <a:prstDash val="solid"/>
                  <a:bevel/>
                </a:ln>
                <a:effectLst>
                  <a:outerShdw blurRad="50800" dist="38100" dir="8100000" algn="tr" rotWithShape="0">
                    <a:srgbClr val="FF0000">
                      <a:alpha val="40000"/>
                    </a:srgbClr>
                  </a:outerShdw>
                  <a:reflection blurRad="139700" stA="55000" endA="300" endPos="42000" dist="19050" dir="5400000" sy="-100000" algn="bl"/>
                </a:effectLst>
                <a:latin typeface="BIZ UDPゴシック" panose="020B0400000000000000" pitchFamily="50" charset="-128"/>
                <a:ea typeface="BIZ UDPゴシック" panose="020B0400000000000000" pitchFamily="50" charset="-128"/>
                <a:cs typeface="+mn-lt"/>
              </a:rPr>
              <a:t>９時３０分 競技開始</a:t>
            </a:r>
          </a:p>
          <a:p>
            <a:pPr algn="ctr">
              <a:defRPr lang="ja-JP" altLang="en-US"/>
            </a:pPr>
            <a:r>
              <a:rPr lang="ja-JP" altLang="en-US" sz="2000" b="1" dirty="0">
                <a:ln w="3175" cap="flat" cmpd="sng">
                  <a:solidFill>
                    <a:schemeClr val="accent2">
                      <a:lumMod val="20000"/>
                      <a:lumOff val="80000"/>
                    </a:schemeClr>
                  </a:solidFill>
                  <a:prstDash val="solid"/>
                  <a:bevel/>
                </a:ln>
                <a:effectLst>
                  <a:outerShdw blurRad="50800" dist="38100" dir="8100000" algn="tr" rotWithShape="0">
                    <a:srgbClr val="FF0000">
                      <a:alpha val="40000"/>
                    </a:srgbClr>
                  </a:outerShdw>
                  <a:reflection blurRad="139700" stA="55000" endA="300" endPos="42000" dist="19050" dir="5400000" sy="-100000" algn="bl"/>
                </a:effectLst>
                <a:latin typeface="BIZ UDPゴシック" panose="020B0400000000000000" pitchFamily="50" charset="-128"/>
                <a:ea typeface="BIZ UDPゴシック" panose="020B0400000000000000" pitchFamily="50" charset="-128"/>
                <a:cs typeface="+mn-lt"/>
              </a:rPr>
              <a:t>(９時から大会受付開始)</a:t>
            </a:r>
          </a:p>
        </p:txBody>
      </p:sp>
      <p:sp>
        <p:nvSpPr>
          <p:cNvPr id="1046" name="テキスト 146"/>
          <p:cNvSpPr txBox="1"/>
          <p:nvPr/>
        </p:nvSpPr>
        <p:spPr>
          <a:xfrm>
            <a:off x="346291" y="3817260"/>
            <a:ext cx="7200277" cy="399217"/>
          </a:xfrm>
          <a:prstGeom prst="rect">
            <a:avLst/>
          </a:prstGeom>
        </p:spPr>
        <p:txBody>
          <a:bodyPr wrap="square">
            <a:spAutoFit/>
          </a:bodyPr>
          <a:lstStyle/>
          <a:p>
            <a:pPr>
              <a:defRPr lang="ja-JP" altLang="en-US"/>
            </a:pPr>
            <a:r>
              <a:rPr lang="ja-JP" altLang="en-US" sz="2000" b="1" dirty="0">
                <a:ln/>
                <a:effectLst/>
                <a:latin typeface="BIZ UDPゴシック" panose="020B0400000000000000" pitchFamily="50" charset="-128"/>
                <a:ea typeface="BIZ UDPゴシック" panose="020B0400000000000000" pitchFamily="50" charset="-128"/>
              </a:rPr>
              <a:t>場所 ：熊野西防災交流センター　</a:t>
            </a:r>
            <a:r>
              <a:rPr lang="ja-JP" altLang="en-US" sz="1800" b="1" dirty="0">
                <a:ln/>
                <a:effectLst/>
                <a:latin typeface="BIZ UDPゴシック" panose="020B0400000000000000" pitchFamily="50" charset="-128"/>
                <a:ea typeface="BIZ UDPゴシック" panose="020B0400000000000000" pitchFamily="50" charset="-128"/>
              </a:rPr>
              <a:t>安芸郡熊野町神田15番4号</a:t>
            </a:r>
          </a:p>
        </p:txBody>
      </p:sp>
      <p:sp>
        <p:nvSpPr>
          <p:cNvPr id="1047" name="テキスト プレースホルダー 16"/>
          <p:cNvSpPr>
            <a:spLocks noGrp="1"/>
          </p:cNvSpPr>
          <p:nvPr>
            <p:ph type="body" sz="quarter" idx="10"/>
          </p:nvPr>
        </p:nvSpPr>
        <p:spPr>
          <a:xfrm>
            <a:off x="20940" y="207580"/>
            <a:ext cx="7530052" cy="1357681"/>
          </a:xfrm>
          <a:ln>
            <a:noFill/>
          </a:ln>
        </p:spPr>
        <p:txBody>
          <a:bodyPr>
            <a:normAutofit fontScale="25000" lnSpcReduction="20000"/>
          </a:bodyPr>
          <a:lstStyle/>
          <a:p>
            <a:pPr algn="ctr">
              <a:lnSpc>
                <a:spcPct val="100000"/>
              </a:lnSpc>
            </a:pPr>
            <a:r>
              <a:rPr kumimoji="1" lang="ja-JP" altLang="en-US" sz="13800" spc="300">
                <a:ln w="22225" cmpd="sng">
                  <a:solidFill>
                    <a:schemeClr val="bg1"/>
                  </a:solidFill>
                </a:ln>
                <a:solidFill>
                  <a:srgbClr val="FF0000"/>
                </a:solidFill>
                <a:effectLst>
                  <a:outerShdw blurRad="50800" dist="38100" dir="5400000" algn="t" rotWithShape="0">
                    <a:prstClr val="black">
                      <a:alpha val="40000"/>
                    </a:prstClr>
                  </a:outerShdw>
                </a:effectLst>
                <a:latin typeface="HGS創英角ﾎﾟｯﾌﾟ体"/>
                <a:ea typeface="HGS創英角ﾎﾟｯﾌﾟ体"/>
              </a:rPr>
              <a:t>熊野西防災交流センター</a:t>
            </a:r>
            <a:endParaRPr kumimoji="1" lang="ja-JP" altLang="en-US" sz="8800" spc="300">
              <a:ln w="22225" cmpd="sng">
                <a:solidFill>
                  <a:schemeClr val="bg1"/>
                </a:solidFill>
              </a:ln>
              <a:solidFill>
                <a:srgbClr val="FF0000"/>
              </a:solidFill>
              <a:effectLst>
                <a:outerShdw blurRad="50800" dist="38100" dir="5400000" algn="t" rotWithShape="0">
                  <a:prstClr val="black">
                    <a:alpha val="40000"/>
                  </a:prstClr>
                </a:outerShdw>
              </a:effectLst>
              <a:latin typeface="HGS創英角ﾎﾟｯﾌﾟ体"/>
              <a:ea typeface="HGS創英角ﾎﾟｯﾌﾟ体"/>
            </a:endParaRPr>
          </a:p>
          <a:p>
            <a:pPr>
              <a:lnSpc>
                <a:spcPct val="100000"/>
              </a:lnSpc>
            </a:pPr>
            <a:r>
              <a:rPr kumimoji="1" lang="ja-JP" altLang="en-US" sz="23900" spc="-700">
                <a:ln w="28575" cmpd="sng">
                  <a:solidFill>
                    <a:schemeClr val="bg1"/>
                  </a:solidFill>
                </a:ln>
                <a:solidFill>
                  <a:srgbClr val="FF0000"/>
                </a:solidFill>
                <a:effectLst>
                  <a:outerShdw blurRad="50800" dist="38100" dir="5400000" algn="t" rotWithShape="0">
                    <a:prstClr val="black">
                      <a:alpha val="40000"/>
                    </a:prstClr>
                  </a:outerShdw>
                </a:effectLst>
                <a:latin typeface="HGS創英角ﾎﾟｯﾌﾟ体"/>
                <a:ea typeface="HGS創英角ﾎﾟｯﾌﾟ体"/>
              </a:rPr>
              <a:t>子 ど も 将 棋 大 会</a:t>
            </a:r>
            <a:endParaRPr kumimoji="1" lang="ja-JP" altLang="en-US" spc="-300">
              <a:ln w="28575" cmpd="sng">
                <a:solidFill>
                  <a:schemeClr val="bg1"/>
                </a:solidFill>
              </a:ln>
              <a:solidFill>
                <a:srgbClr val="FF0000"/>
              </a:solidFill>
              <a:effectLst>
                <a:outerShdw blurRad="50800" dist="38100" dir="5400000" algn="t" rotWithShape="0">
                  <a:prstClr val="black">
                    <a:alpha val="40000"/>
                  </a:prstClr>
                </a:outerShdw>
              </a:effectLst>
              <a:latin typeface="HGS創英角ﾎﾟｯﾌﾟ体"/>
              <a:ea typeface="HGS創英角ﾎﾟｯﾌﾟ体"/>
            </a:endParaRPr>
          </a:p>
        </p:txBody>
      </p:sp>
      <p:pic>
        <p:nvPicPr>
          <p:cNvPr id="1048" name="図 177"/>
          <p:cNvPicPr>
            <a:picLocks noChangeAspect="1"/>
          </p:cNvPicPr>
          <p:nvPr/>
        </p:nvPicPr>
        <p:blipFill>
          <a:blip r:embed="rId3"/>
          <a:stretch>
            <a:fillRect/>
          </a:stretch>
        </p:blipFill>
        <p:spPr>
          <a:xfrm>
            <a:off x="7843395" y="8452929"/>
            <a:ext cx="1137428" cy="1137428"/>
          </a:xfrm>
          <a:prstGeom prst="rect">
            <a:avLst/>
          </a:prstGeom>
        </p:spPr>
      </p:pic>
      <p:sp>
        <p:nvSpPr>
          <p:cNvPr id="1049" name="テキスト 147"/>
          <p:cNvSpPr txBox="1"/>
          <p:nvPr/>
        </p:nvSpPr>
        <p:spPr>
          <a:xfrm>
            <a:off x="-34917" y="5974305"/>
            <a:ext cx="2947344" cy="399217"/>
          </a:xfrm>
          <a:prstGeom prst="rect">
            <a:avLst/>
          </a:prstGeom>
        </p:spPr>
        <p:txBody>
          <a:bodyPr wrap="square">
            <a:spAutoFit/>
          </a:bodyPr>
          <a:lstStyle/>
          <a:p>
            <a:pPr>
              <a:defRPr lang="ja-JP" altLang="en-US"/>
            </a:pPr>
            <a:r>
              <a:rPr lang="ja-JP" altLang="en-US">
                <a:latin typeface="ＭＳ ゴシック"/>
                <a:ea typeface="ＭＳ ゴシック"/>
              </a:rPr>
              <a:t>【参 加 費】</a:t>
            </a:r>
            <a:r>
              <a:rPr lang="ja-JP" altLang="en-US" b="1"/>
              <a:t>　</a:t>
            </a:r>
            <a:r>
              <a:rPr lang="ja-JP" altLang="en-US" sz="2000" b="1"/>
              <a:t>５００円</a:t>
            </a:r>
            <a:endParaRPr lang="ja-JP" altLang="en-US" b="1"/>
          </a:p>
        </p:txBody>
      </p:sp>
      <p:sp>
        <p:nvSpPr>
          <p:cNvPr id="1050" name="テキスト 148"/>
          <p:cNvSpPr txBox="1"/>
          <p:nvPr/>
        </p:nvSpPr>
        <p:spPr>
          <a:xfrm>
            <a:off x="-19908" y="5281073"/>
            <a:ext cx="5337888" cy="399217"/>
          </a:xfrm>
          <a:prstGeom prst="rect">
            <a:avLst/>
          </a:prstGeom>
        </p:spPr>
        <p:txBody>
          <a:bodyPr wrap="square">
            <a:spAutoFit/>
          </a:bodyPr>
          <a:lstStyle/>
          <a:p>
            <a:pPr>
              <a:defRPr lang="ja-JP" altLang="en-US"/>
            </a:pPr>
            <a:r>
              <a:rPr lang="ja-JP" altLang="en-US" sz="1800" dirty="0">
                <a:latin typeface="ＭＳ ゴシック"/>
                <a:ea typeface="ＭＳ ゴシック"/>
              </a:rPr>
              <a:t>【申込期間】</a:t>
            </a:r>
            <a:r>
              <a:rPr lang="ja-JP" altLang="en-US" sz="2000" dirty="0"/>
              <a:t>　</a:t>
            </a:r>
            <a:r>
              <a:rPr lang="ja-JP" altLang="en-US" sz="2000" b="1" dirty="0"/>
              <a:t>１１月４日(火)～１１月１９日(水) </a:t>
            </a:r>
            <a:endParaRPr lang="ja-JP" altLang="en-US" sz="2000" b="0" dirty="0"/>
          </a:p>
        </p:txBody>
      </p:sp>
      <p:sp>
        <p:nvSpPr>
          <p:cNvPr id="1051" name="テキスト 149"/>
          <p:cNvSpPr txBox="1"/>
          <p:nvPr/>
        </p:nvSpPr>
        <p:spPr>
          <a:xfrm>
            <a:off x="6577" y="4498324"/>
            <a:ext cx="7510961" cy="645438"/>
          </a:xfrm>
          <a:prstGeom prst="rect">
            <a:avLst/>
          </a:prstGeom>
        </p:spPr>
        <p:txBody>
          <a:bodyPr wrap="square">
            <a:spAutoFit/>
          </a:bodyPr>
          <a:lstStyle/>
          <a:p>
            <a:pPr>
              <a:defRPr lang="ja-JP" altLang="en-US"/>
            </a:pPr>
            <a:r>
              <a:rPr lang="ja-JP" altLang="en-US">
                <a:latin typeface="ＭＳ ゴシック"/>
                <a:ea typeface="ＭＳ ゴシック"/>
              </a:rPr>
              <a:t>【参加対象】</a:t>
            </a:r>
            <a:r>
              <a:rPr lang="ja-JP" altLang="en-US"/>
              <a:t>　将棋ができるお子様で小学生まで。</a:t>
            </a:r>
          </a:p>
          <a:p>
            <a:pPr>
              <a:defRPr lang="ja-JP" altLang="en-US"/>
            </a:pPr>
            <a:r>
              <a:rPr lang="ja-JP" altLang="en-US"/>
              <a:t>                             棋力、級や段がわかる方はお申込時にお伝え下さい。</a:t>
            </a:r>
          </a:p>
        </p:txBody>
      </p:sp>
      <p:sp>
        <p:nvSpPr>
          <p:cNvPr id="1052" name="テキスト 150"/>
          <p:cNvSpPr txBox="1"/>
          <p:nvPr/>
        </p:nvSpPr>
        <p:spPr>
          <a:xfrm>
            <a:off x="-40571" y="6682330"/>
            <a:ext cx="6808803" cy="399217"/>
          </a:xfrm>
          <a:prstGeom prst="rect">
            <a:avLst/>
          </a:prstGeom>
        </p:spPr>
        <p:txBody>
          <a:bodyPr wrap="square">
            <a:spAutoFit/>
          </a:bodyPr>
          <a:lstStyle/>
          <a:p>
            <a:pPr>
              <a:defRPr lang="ja-JP" altLang="en-US"/>
            </a:pPr>
            <a:r>
              <a:rPr lang="ja-JP" altLang="en-US">
                <a:latin typeface="ＭＳ ゴシック"/>
                <a:ea typeface="ＭＳ ゴシック"/>
              </a:rPr>
              <a:t>【定　　員】</a:t>
            </a:r>
            <a:r>
              <a:rPr lang="ja-JP" altLang="en-US" sz="1800"/>
              <a:t>　</a:t>
            </a:r>
            <a:r>
              <a:rPr lang="ja-JP" altLang="en-US" sz="2000" b="1"/>
              <a:t> ４０名</a:t>
            </a:r>
            <a:r>
              <a:rPr lang="ja-JP" altLang="en-US"/>
              <a:t>　</a:t>
            </a:r>
            <a:r>
              <a:rPr lang="ja-JP" altLang="en-US" sz="1600"/>
              <a:t>※定員になり次第受付を終了します。</a:t>
            </a:r>
          </a:p>
        </p:txBody>
      </p:sp>
      <p:sp>
        <p:nvSpPr>
          <p:cNvPr id="1053" name="テキスト 151"/>
          <p:cNvSpPr txBox="1"/>
          <p:nvPr/>
        </p:nvSpPr>
        <p:spPr>
          <a:xfrm>
            <a:off x="-35299" y="8944918"/>
            <a:ext cx="7338926" cy="645438"/>
          </a:xfrm>
          <a:prstGeom prst="rect">
            <a:avLst/>
          </a:prstGeom>
        </p:spPr>
        <p:txBody>
          <a:bodyPr wrap="square">
            <a:spAutoFit/>
          </a:bodyPr>
          <a:lstStyle/>
          <a:p>
            <a:pPr>
              <a:defRPr lang="ja-JP" altLang="en-US"/>
            </a:pPr>
            <a:r>
              <a:rPr lang="ja-JP" altLang="en-US">
                <a:latin typeface="ＭＳ ゴシック"/>
                <a:ea typeface="ＭＳ ゴシック"/>
              </a:rPr>
              <a:t>【方　　式】 </a:t>
            </a:r>
            <a:r>
              <a:rPr lang="ja-JP" altLang="en-US"/>
              <a:t>予選後、トーナメント方式</a:t>
            </a:r>
          </a:p>
          <a:p>
            <a:pPr>
              <a:defRPr lang="ja-JP" altLang="en-US"/>
            </a:pPr>
            <a:r>
              <a:rPr lang="ja-JP" altLang="en-US"/>
              <a:t>                            棋力でAクラス・Bクラス・Cクラスに分かれて行います。</a:t>
            </a:r>
          </a:p>
        </p:txBody>
      </p:sp>
      <p:sp>
        <p:nvSpPr>
          <p:cNvPr id="1054" name="テキスト 152"/>
          <p:cNvSpPr txBox="1"/>
          <p:nvPr/>
        </p:nvSpPr>
        <p:spPr>
          <a:xfrm>
            <a:off x="-48321" y="7242035"/>
            <a:ext cx="7661826" cy="1614934"/>
          </a:xfrm>
          <a:prstGeom prst="rect">
            <a:avLst/>
          </a:prstGeom>
        </p:spPr>
        <p:txBody>
          <a:bodyPr wrap="square">
            <a:spAutoFit/>
          </a:bodyPr>
          <a:lstStyle/>
          <a:p>
            <a:pPr>
              <a:defRPr lang="ja-JP" altLang="en-US"/>
            </a:pPr>
            <a:r>
              <a:rPr lang="ja-JP" altLang="en-US">
                <a:latin typeface="ＭＳ ゴシック"/>
                <a:ea typeface="ＭＳ ゴシック"/>
              </a:rPr>
              <a:t>【申込方法】 裏面の</a:t>
            </a:r>
            <a:r>
              <a:rPr lang="ja-JP" altLang="en-US"/>
              <a:t>申込用紙に記入後、申込期間内に参加費と一緒に</a:t>
            </a:r>
          </a:p>
          <a:p>
            <a:pPr>
              <a:defRPr lang="ja-JP" altLang="en-US"/>
            </a:pPr>
            <a:r>
              <a:rPr lang="ja-JP" altLang="en-US"/>
              <a:t>　　　　　　　　　  事務室まで持参して下さい。</a:t>
            </a:r>
          </a:p>
          <a:p>
            <a:pPr>
              <a:defRPr lang="ja-JP" altLang="en-US"/>
            </a:pPr>
            <a:endParaRPr lang="ja-JP" altLang="en-US" sz="900"/>
          </a:p>
          <a:p>
            <a:pPr>
              <a:defRPr lang="ja-JP" altLang="en-US"/>
            </a:pPr>
            <a:r>
              <a:rPr lang="ja-JP" altLang="en-US"/>
              <a:t>                            事前に来館されるのが難しい方は、お電話にて受付致します。</a:t>
            </a:r>
          </a:p>
          <a:p>
            <a:pPr>
              <a:defRPr lang="ja-JP" altLang="en-US"/>
            </a:pPr>
            <a:r>
              <a:rPr lang="ja-JP" altLang="en-US"/>
              <a:t>                            （当日、申込用紙を受付で提出と参加費のお支払いを</a:t>
            </a:r>
          </a:p>
          <a:p>
            <a:pPr>
              <a:defRPr lang="ja-JP" altLang="en-US"/>
            </a:pPr>
            <a:r>
              <a:rPr lang="ja-JP" altLang="en-US"/>
              <a:t>　　　　　　　　     お願い致します。）</a:t>
            </a:r>
          </a:p>
        </p:txBody>
      </p:sp>
      <p:sp>
        <p:nvSpPr>
          <p:cNvPr id="1055" name="テキスト 153"/>
          <p:cNvSpPr txBox="1"/>
          <p:nvPr/>
        </p:nvSpPr>
        <p:spPr>
          <a:xfrm>
            <a:off x="1717647" y="9795525"/>
            <a:ext cx="4338275" cy="768548"/>
          </a:xfrm>
          <a:prstGeom prst="rect">
            <a:avLst/>
          </a:prstGeom>
        </p:spPr>
        <p:txBody>
          <a:bodyPr wrap="square">
            <a:spAutoFit/>
          </a:bodyPr>
          <a:lstStyle/>
          <a:p>
            <a:pPr>
              <a:defRPr lang="ja-JP" altLang="en-US"/>
            </a:pPr>
            <a:r>
              <a:rPr lang="ja-JP" altLang="en-US" sz="2000"/>
              <a:t>【問合せ】　熊野西防災交流センター</a:t>
            </a:r>
            <a:endParaRPr lang="ja-JP" altLang="en-US" sz="2000" b="1"/>
          </a:p>
          <a:p>
            <a:pPr>
              <a:defRPr lang="ja-JP" altLang="en-US"/>
            </a:pPr>
            <a:r>
              <a:rPr lang="ja-JP" altLang="en-US" sz="2000"/>
              <a:t>　　　　　　　　</a:t>
            </a:r>
            <a:r>
              <a:rPr lang="ja-JP" altLang="en-US" sz="2400" b="1"/>
              <a:t>082-854-1673</a:t>
            </a:r>
            <a:endParaRPr lang="ja-JP" altLang="en-US"/>
          </a:p>
        </p:txBody>
      </p:sp>
      <p:sp>
        <p:nvSpPr>
          <p:cNvPr id="1056" name="テキスト 154"/>
          <p:cNvSpPr txBox="1"/>
          <p:nvPr/>
        </p:nvSpPr>
        <p:spPr>
          <a:xfrm>
            <a:off x="6202483" y="9635016"/>
            <a:ext cx="1346795" cy="706993"/>
          </a:xfrm>
          <a:prstGeom prst="rect">
            <a:avLst/>
          </a:prstGeom>
        </p:spPr>
        <p:txBody>
          <a:bodyPr wrap="square">
            <a:spAutoFit/>
          </a:bodyPr>
          <a:lstStyle/>
          <a:p>
            <a:pPr>
              <a:defRPr lang="ja-JP" altLang="en-US"/>
            </a:pPr>
            <a:r>
              <a:rPr lang="ja-JP" altLang="en-US" sz="2000" b="1"/>
              <a:t>裏面➡</a:t>
            </a:r>
            <a:endParaRPr lang="ja-JP" altLang="en-US" b="1"/>
          </a:p>
          <a:p>
            <a:pPr>
              <a:defRPr lang="ja-JP" altLang="en-US"/>
            </a:pPr>
            <a:r>
              <a:rPr lang="ja-JP" altLang="en-US" sz="2000" b="1"/>
              <a:t>申込用紙</a:t>
            </a:r>
          </a:p>
        </p:txBody>
      </p:sp>
      <p:pic>
        <p:nvPicPr>
          <p:cNvPr id="1057" name="図 155"/>
          <p:cNvPicPr>
            <a:picLocks noChangeAspect="1"/>
          </p:cNvPicPr>
          <p:nvPr/>
        </p:nvPicPr>
        <p:blipFill>
          <a:blip r:embed="rId4">
            <a:lum contrast="20000"/>
          </a:blip>
          <a:srcRect l="6038" t="14510" r="5608" b="5963"/>
          <a:stretch>
            <a:fillRect/>
          </a:stretch>
        </p:blipFill>
        <p:spPr>
          <a:xfrm rot="540000">
            <a:off x="6032633" y="2881140"/>
            <a:ext cx="1409869" cy="943220"/>
          </a:xfrm>
          <a:prstGeom prst="rect">
            <a:avLst/>
          </a:prstGeom>
          <a:effectLst>
            <a:softEdge rad="31750"/>
          </a:effectLst>
          <a:scene3d>
            <a:camera prst="perspectiveAbove">
              <a:rot lat="20400000" lon="0" rev="0"/>
            </a:camera>
            <a:lightRig rig="threePt" dir="t"/>
          </a:scene3d>
          <a:sp3d>
            <a:bevelT w="0" h="0" prst="artDeco"/>
            <a:bevelB w="0" h="0" prst="riblet"/>
          </a:sp3d>
        </p:spPr>
      </p:pic>
      <p:grpSp>
        <p:nvGrpSpPr>
          <p:cNvPr id="1058" name="グループ化 179"/>
          <p:cNvGrpSpPr/>
          <p:nvPr/>
        </p:nvGrpSpPr>
        <p:grpSpPr>
          <a:xfrm rot="540000">
            <a:off x="218238" y="9513892"/>
            <a:ext cx="1332517" cy="1033076"/>
            <a:chOff x="-8038042" y="10276193"/>
            <a:chExt cx="2848362" cy="2391161"/>
          </a:xfrm>
        </p:grpSpPr>
        <p:pic>
          <p:nvPicPr>
            <p:cNvPr id="1059" name="図 12"/>
            <p:cNvPicPr>
              <a:picLocks noChangeAspect="1"/>
            </p:cNvPicPr>
            <p:nvPr/>
          </p:nvPicPr>
          <p:blipFill>
            <a:blip r:embed="rId5"/>
            <a:stretch>
              <a:fillRect/>
            </a:stretch>
          </p:blipFill>
          <p:spPr>
            <a:xfrm>
              <a:off x="-8038042" y="10276193"/>
              <a:ext cx="2848362" cy="2391161"/>
            </a:xfrm>
            <a:prstGeom prst="rect">
              <a:avLst/>
            </a:prstGeom>
          </p:spPr>
        </p:pic>
        <p:sp>
          <p:nvSpPr>
            <p:cNvPr id="1060" name="テキスト ボックス 15"/>
            <p:cNvSpPr txBox="1"/>
            <p:nvPr/>
          </p:nvSpPr>
          <p:spPr>
            <a:xfrm>
              <a:off x="-7539528" y="10801479"/>
              <a:ext cx="1795804" cy="1351458"/>
            </a:xfrm>
            <a:prstGeom prst="rect">
              <a:avLst/>
            </a:prstGeom>
            <a:noFill/>
          </p:spPr>
          <p:txBody>
            <a:bodyPr wrap="none" rtlCol="0">
              <a:spAutoFit/>
            </a:bodyPr>
            <a:lstStyle/>
            <a:p>
              <a:r>
                <a:rPr kumimoji="1" lang="en-US" altLang="ja-JP" sz="1600" dirty="0">
                  <a:latin typeface="Segoe UI Black" panose="020B0A02040204020203" pitchFamily="34" charset="0"/>
                  <a:ea typeface="Segoe UI Black" panose="020B0A02040204020203" pitchFamily="34" charset="0"/>
                  <a:cs typeface="Segoe UI Black" panose="020B0A02040204020203" pitchFamily="34" charset="0"/>
                </a:rPr>
                <a:t>Do my</a:t>
              </a:r>
              <a:endParaRPr sz="1000"/>
            </a:p>
            <a:p>
              <a:r>
                <a:rPr lang="en-US" altLang="ja-JP" sz="1600" dirty="0">
                  <a:latin typeface="Segoe UI Black" panose="020B0A02040204020203" pitchFamily="34" charset="0"/>
                  <a:ea typeface="Segoe UI Black" panose="020B0A02040204020203" pitchFamily="34" charset="0"/>
                  <a:cs typeface="Segoe UI Black" panose="020B0A02040204020203" pitchFamily="34" charset="0"/>
                </a:rPr>
                <a:t>Best!</a:t>
              </a:r>
              <a:endParaRPr kumimoji="1" lang="ja-JP" altLang="en-US" sz="3500" dirty="0">
                <a:latin typeface="Segoe UI Black" panose="020B0A02040204020203" pitchFamily="34" charset="0"/>
                <a:cs typeface="Segoe UI Black" panose="020B0A02040204020203" pitchFamily="34" charset="0"/>
              </a:endParaRPr>
            </a:p>
          </p:txBody>
        </p:sp>
      </p:grpSp>
      <p:pic>
        <p:nvPicPr>
          <p:cNvPr id="1061" name="オブジェクト 37"/>
          <p:cNvPicPr>
            <a:picLocks noChangeAspect="1"/>
          </p:cNvPicPr>
          <p:nvPr/>
        </p:nvPicPr>
        <p:blipFill>
          <a:blip r:embed="rId6"/>
          <a:stretch>
            <a:fillRect/>
          </a:stretch>
        </p:blipFill>
        <p:spPr>
          <a:xfrm rot="20640000">
            <a:off x="3706571" y="1249346"/>
            <a:ext cx="278907" cy="343210"/>
          </a:xfrm>
          <a:prstGeom prst="rect">
            <a:avLst/>
          </a:prstGeom>
          <a:noFill/>
          <a:ln>
            <a:miter/>
          </a:ln>
        </p:spPr>
      </p:pic>
      <p:sp>
        <p:nvSpPr>
          <p:cNvPr id="1062" name="テキスト 82"/>
          <p:cNvSpPr txBox="1"/>
          <p:nvPr/>
        </p:nvSpPr>
        <p:spPr>
          <a:xfrm rot="21000000">
            <a:off x="329371" y="253758"/>
            <a:ext cx="553998" cy="1596754"/>
          </a:xfrm>
          <a:prstGeom prst="rect">
            <a:avLst/>
          </a:prstGeom>
        </p:spPr>
        <p:txBody>
          <a:bodyPr vert="eaVert" wrap="square">
            <a:spAutoFit/>
          </a:bodyPr>
          <a:lstStyle/>
          <a:p>
            <a:pPr>
              <a:defRPr lang="ja-JP" altLang="en-US"/>
            </a:pPr>
            <a:r>
              <a:rPr lang="ja-JP" altLang="en-US" sz="2400" b="1" dirty="0">
                <a:solidFill>
                  <a:srgbClr val="FFFFFF"/>
                </a:solidFill>
                <a:effectLst>
                  <a:outerShdw blurRad="38100" dist="38100" dir="2700000" algn="tl">
                    <a:srgbClr val="000000">
                      <a:alpha val="43137"/>
                    </a:srgbClr>
                  </a:outerShdw>
                </a:effectLst>
                <a:latin typeface="HG行書体" panose="03000609000000000000" pitchFamily="65" charset="-128"/>
                <a:ea typeface="HG行書体" panose="03000609000000000000" pitchFamily="65" charset="-128"/>
              </a:rPr>
              <a:t>腕だめし！</a:t>
            </a:r>
          </a:p>
        </p:txBody>
      </p:sp>
    </p:spTree>
    <p:extLst>
      <p:ext uri="{BB962C8B-B14F-4D97-AF65-F5344CB8AC3E}">
        <p14:creationId xmlns:p14="http://schemas.microsoft.com/office/powerpoint/2010/main" val="53549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 name="四角形 36"/>
          <p:cNvGraphicFramePr>
            <a:graphicFrameLocks noGrp="1"/>
          </p:cNvGraphicFramePr>
          <p:nvPr>
            <p:extLst>
              <p:ext uri="{D42A27DB-BD31-4B8C-83A1-F6EECF244321}">
                <p14:modId xmlns:p14="http://schemas.microsoft.com/office/powerpoint/2010/main" val="4004749828"/>
              </p:ext>
            </p:extLst>
          </p:nvPr>
        </p:nvGraphicFramePr>
        <p:xfrm>
          <a:off x="451414" y="5417196"/>
          <a:ext cx="6588949" cy="4097162"/>
        </p:xfrm>
        <a:graphic>
          <a:graphicData uri="http://schemas.openxmlformats.org/drawingml/2006/table">
            <a:tbl>
              <a:tblPr>
                <a:tableStyleId>{5C22544A-7EE6-4342-B048-85BDC9FD1C3A}</a:tableStyleId>
              </a:tblPr>
              <a:tblGrid>
                <a:gridCol w="1031989">
                  <a:extLst>
                    <a:ext uri="{9D8B030D-6E8A-4147-A177-3AD203B41FA5}">
                      <a16:colId xmlns:a16="http://schemas.microsoft.com/office/drawing/2014/main" val="20000"/>
                    </a:ext>
                  </a:extLst>
                </a:gridCol>
                <a:gridCol w="2875071">
                  <a:extLst>
                    <a:ext uri="{9D8B030D-6E8A-4147-A177-3AD203B41FA5}">
                      <a16:colId xmlns:a16="http://schemas.microsoft.com/office/drawing/2014/main" val="20001"/>
                    </a:ext>
                  </a:extLst>
                </a:gridCol>
                <a:gridCol w="1045482">
                  <a:extLst>
                    <a:ext uri="{9D8B030D-6E8A-4147-A177-3AD203B41FA5}">
                      <a16:colId xmlns:a16="http://schemas.microsoft.com/office/drawing/2014/main" val="20002"/>
                    </a:ext>
                  </a:extLst>
                </a:gridCol>
                <a:gridCol w="1636407">
                  <a:extLst>
                    <a:ext uri="{9D8B030D-6E8A-4147-A177-3AD203B41FA5}">
                      <a16:colId xmlns:a16="http://schemas.microsoft.com/office/drawing/2014/main" val="20003"/>
                    </a:ext>
                  </a:extLst>
                </a:gridCol>
              </a:tblGrid>
              <a:tr h="852428">
                <a:tc>
                  <a:txBody>
                    <a:bodyP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フリガナ</a:t>
                      </a:r>
                      <a:endParaRPr kumimoji="1" lang="ja-JP" altLang="en-US" sz="750"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rPr>
                        <a:t>お名前</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99022">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ご住所</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73594">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保護者氏名</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just"/>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537582">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電話番号</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l">
                        <a:lnSpc>
                          <a:spcPct val="150000"/>
                        </a:lnSpc>
                      </a:pPr>
                      <a:r>
                        <a:rPr kumimoji="1" lang="ja-JP" altLang="en-US" sz="2000" dirty="0">
                          <a:solidFill>
                            <a:schemeClr val="tx1"/>
                          </a:solidFill>
                          <a:latin typeface="メイリオ" panose="020B0604030504040204" pitchFamily="50" charset="-128"/>
                          <a:ea typeface="メイリオ" panose="020B0604030504040204" pitchFamily="50" charset="-128"/>
                        </a:rPr>
                        <a:t>（　　　　　　）　　　　　ー</a:t>
                      </a:r>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859419">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学年</a:t>
                      </a:r>
                    </a:p>
                    <a:p>
                      <a:pPr algn="ctr"/>
                      <a:r>
                        <a:rPr kumimoji="1" lang="ja-JP" altLang="en-US" sz="900" dirty="0">
                          <a:solidFill>
                            <a:schemeClr val="tx1"/>
                          </a:solidFill>
                          <a:latin typeface="メイリオ" panose="020B0604030504040204" pitchFamily="50" charset="-128"/>
                          <a:ea typeface="メイリオ" panose="020B0604030504040204" pitchFamily="50" charset="-128"/>
                        </a:rPr>
                        <a:t>又は</a:t>
                      </a:r>
                      <a:endParaRPr kumimoji="1" lang="ja-JP" altLang="en-US" sz="750"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rPr>
                        <a:t>年齢</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ja-JP" altLang="en-US" sz="1400" dirty="0">
                          <a:solidFill>
                            <a:schemeClr val="tx1"/>
                          </a:solidFill>
                          <a:latin typeface="メイリオ" panose="020B0604030504040204" pitchFamily="50" charset="-128"/>
                          <a:ea typeface="メイリオ" panose="020B0604030504040204" pitchFamily="50" charset="-128"/>
                        </a:rPr>
                        <a:t>　　　年生</a:t>
                      </a:r>
                    </a:p>
                    <a:p>
                      <a:pPr algn="r"/>
                      <a:endParaRPr kumimoji="1" lang="ja-JP" altLang="en-US" sz="1400" dirty="0">
                        <a:solidFill>
                          <a:schemeClr val="tx1"/>
                        </a:solidFill>
                        <a:latin typeface="メイリオ" panose="020B0604030504040204" pitchFamily="50" charset="-128"/>
                        <a:ea typeface="メイリオ" panose="020B0604030504040204" pitchFamily="50" charset="-128"/>
                      </a:endParaRPr>
                    </a:p>
                    <a:p>
                      <a:pPr algn="r"/>
                      <a:r>
                        <a:rPr kumimoji="1" lang="ja-JP" altLang="en-US" sz="1400" dirty="0">
                          <a:solidFill>
                            <a:schemeClr val="tx1"/>
                          </a:solidFill>
                          <a:latin typeface="メイリオ" panose="020B0604030504040204" pitchFamily="50" charset="-128"/>
                          <a:ea typeface="メイリオ" panose="020B0604030504040204" pitchFamily="50" charset="-128"/>
                        </a:rPr>
                        <a:t>（　　　　　）歳</a:t>
                      </a:r>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性別</a:t>
                      </a:r>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男　・　女</a:t>
                      </a:r>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75117">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学校名</a:t>
                      </a:r>
                      <a:endParaRPr kumimoji="1" lang="ja-JP" altLang="en-US" sz="750"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rPr>
                        <a:t>・</a:t>
                      </a:r>
                    </a:p>
                    <a:p>
                      <a:pPr algn="ctr"/>
                      <a:r>
                        <a:rPr kumimoji="1" lang="ja-JP" altLang="en-US" sz="1100" dirty="0">
                          <a:solidFill>
                            <a:schemeClr val="tx1"/>
                          </a:solidFill>
                          <a:latin typeface="メイリオ" panose="020B0604030504040204" pitchFamily="50" charset="-128"/>
                          <a:ea typeface="メイリオ" panose="020B0604030504040204" pitchFamily="50" charset="-128"/>
                        </a:rPr>
                        <a:t>その他</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endParaRPr kumimoji="1" lang="ja-JP" altLang="en-US" sz="750" dirty="0">
                        <a:solidFill>
                          <a:schemeClr val="tx1"/>
                        </a:solidFill>
                        <a:latin typeface="メイリオ" panose="020B0604030504040204" pitchFamily="50" charset="-128"/>
                        <a:ea typeface="メイリオ" panose="020B0604030504040204"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bl>
          </a:graphicData>
        </a:graphic>
      </p:graphicFrame>
      <p:grpSp>
        <p:nvGrpSpPr>
          <p:cNvPr id="1065" name="グループ化 37"/>
          <p:cNvGrpSpPr/>
          <p:nvPr/>
        </p:nvGrpSpPr>
        <p:grpSpPr>
          <a:xfrm>
            <a:off x="364504" y="228823"/>
            <a:ext cx="6762769" cy="875133"/>
            <a:chOff x="553505" y="157521"/>
            <a:chExt cx="2492990" cy="257607"/>
          </a:xfrm>
        </p:grpSpPr>
        <p:sp>
          <p:nvSpPr>
            <p:cNvPr id="1066" name="角丸四角形 2"/>
            <p:cNvSpPr/>
            <p:nvPr/>
          </p:nvSpPr>
          <p:spPr>
            <a:xfrm>
              <a:off x="553505" y="157521"/>
              <a:ext cx="2492990" cy="257607"/>
            </a:xfrm>
            <a:prstGeom prst="roundRect">
              <a:avLst>
                <a:gd name="adj" fmla="val 50000"/>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正方形/長方形 83"/>
            <p:cNvSpPr/>
            <p:nvPr/>
          </p:nvSpPr>
          <p:spPr>
            <a:xfrm>
              <a:off x="647340" y="219983"/>
              <a:ext cx="2317648" cy="153754"/>
            </a:xfrm>
            <a:prstGeom prst="rect">
              <a:avLst/>
            </a:prstGeom>
            <a:noFill/>
          </p:spPr>
          <p:txBody>
            <a:bodyPr wrap="none" lIns="91440" tIns="45720" rIns="91440" bIns="45720">
              <a:spAutoFit/>
            </a:bodyPr>
            <a:lstStyle/>
            <a:p>
              <a:pPr algn="ctr"/>
              <a:r>
                <a:rPr lang="ja-JP" altLang="en-US" sz="2800" b="1" dirty="0">
                  <a:ln w="0"/>
                  <a:solidFill>
                    <a:schemeClr val="bg1"/>
                  </a:solidFill>
                  <a:latin typeface="メイリオ" panose="020B0604030504040204" pitchFamily="50" charset="-128"/>
                  <a:ea typeface="メイリオ" panose="020B0604030504040204" pitchFamily="50" charset="-128"/>
                </a:rPr>
                <a:t>将棋大会参加希望アンケート・申込書</a:t>
              </a:r>
            </a:p>
          </p:txBody>
        </p:sp>
      </p:grpSp>
      <p:sp>
        <p:nvSpPr>
          <p:cNvPr id="1068" name="正方形/長方形 40"/>
          <p:cNvSpPr/>
          <p:nvPr/>
        </p:nvSpPr>
        <p:spPr>
          <a:xfrm>
            <a:off x="569569" y="1360113"/>
            <a:ext cx="6561609" cy="2828087"/>
          </a:xfrm>
          <a:prstGeom prst="rect">
            <a:avLst/>
          </a:prstGeom>
          <a:noFill/>
        </p:spPr>
        <p:txBody>
          <a:bodyPr wrap="square" lIns="91440" tIns="45720" rIns="91440" bIns="45720">
            <a:spAutoFit/>
          </a:bodyPr>
          <a:lstStyle/>
          <a:p>
            <a:pPr>
              <a:lnSpc>
                <a:spcPct val="200000"/>
              </a:lnSpc>
              <a:spcBef>
                <a:spcPts val="100"/>
              </a:spcBef>
              <a:spcAft>
                <a:spcPts val="100"/>
              </a:spcAft>
            </a:pPr>
            <a:r>
              <a:rPr lang="ja-JP" altLang="en-US" sz="1800" dirty="0">
                <a:ln w="0"/>
                <a:latin typeface="メイリオ" panose="020B0604030504040204" pitchFamily="50" charset="-128"/>
                <a:ea typeface="メイリオ" panose="020B0604030504040204" pitchFamily="50" charset="-128"/>
              </a:rPr>
              <a:t>■ご自身の　級　・　段　などわかる方は記入して下さい。</a:t>
            </a:r>
            <a:endParaRPr lang="en-US" altLang="ja-JP" sz="1800" dirty="0">
              <a:ln w="0"/>
              <a:latin typeface="メイリオ" panose="020B0604030504040204" pitchFamily="50" charset="-128"/>
              <a:ea typeface="メイリオ" panose="020B0604030504040204" pitchFamily="50" charset="-128"/>
            </a:endParaRPr>
          </a:p>
          <a:p>
            <a:pPr>
              <a:lnSpc>
                <a:spcPct val="200000"/>
              </a:lnSpc>
              <a:spcBef>
                <a:spcPts val="100"/>
              </a:spcBef>
              <a:spcAft>
                <a:spcPts val="100"/>
              </a:spcAft>
            </a:pPr>
            <a:r>
              <a:rPr lang="ja-JP" altLang="en-US" sz="1800" dirty="0">
                <a:ln w="0"/>
                <a:latin typeface="メイリオ" panose="020B0604030504040204" pitchFamily="50" charset="-128"/>
                <a:ea typeface="メイリオ" panose="020B0604030504040204" pitchFamily="50" charset="-128"/>
              </a:rPr>
              <a:t>　　</a:t>
            </a:r>
            <a:r>
              <a:rPr lang="ja-JP" altLang="en-US" sz="1800" b="1" dirty="0">
                <a:ln w="0"/>
                <a:latin typeface="メイリオ" panose="020B0604030504040204" pitchFamily="50" charset="-128"/>
                <a:ea typeface="メイリオ" panose="020B0604030504040204" pitchFamily="50" charset="-128"/>
              </a:rPr>
              <a:t>・わかる　 ➡　　　　　　　　　・わからない</a:t>
            </a:r>
            <a:endParaRPr lang="en-US" altLang="ja-JP" sz="1800" b="1" dirty="0">
              <a:ln w="0"/>
              <a:latin typeface="メイリオ" panose="020B0604030504040204" pitchFamily="50" charset="-128"/>
              <a:ea typeface="メイリオ" panose="020B0604030504040204" pitchFamily="50" charset="-128"/>
            </a:endParaRPr>
          </a:p>
          <a:p>
            <a:pPr>
              <a:lnSpc>
                <a:spcPct val="200000"/>
              </a:lnSpc>
              <a:spcBef>
                <a:spcPts val="100"/>
              </a:spcBef>
              <a:spcAft>
                <a:spcPts val="100"/>
              </a:spcAft>
            </a:pPr>
            <a:r>
              <a:rPr lang="ja-JP" altLang="en-US" sz="1800" dirty="0">
                <a:ln w="0"/>
                <a:latin typeface="メイリオ" panose="020B0604030504040204" pitchFamily="50" charset="-128"/>
                <a:ea typeface="メイリオ" panose="020B0604030504040204" pitchFamily="50" charset="-128"/>
              </a:rPr>
              <a:t>■以前、この大会に参加したことはありますか？</a:t>
            </a:r>
            <a:endParaRPr lang="en-US" altLang="ja-JP" sz="1800" dirty="0">
              <a:ln w="0"/>
              <a:latin typeface="メイリオ" panose="020B0604030504040204" pitchFamily="50" charset="-128"/>
              <a:ea typeface="メイリオ" panose="020B0604030504040204" pitchFamily="50" charset="-128"/>
            </a:endParaRPr>
          </a:p>
          <a:p>
            <a:pPr>
              <a:lnSpc>
                <a:spcPct val="200000"/>
              </a:lnSpc>
              <a:spcBef>
                <a:spcPts val="100"/>
              </a:spcBef>
              <a:spcAft>
                <a:spcPts val="100"/>
              </a:spcAft>
            </a:pPr>
            <a:r>
              <a:rPr lang="ja-JP" altLang="en-US" sz="1800" dirty="0">
                <a:ln w="0"/>
                <a:latin typeface="メイリオ" panose="020B0604030504040204" pitchFamily="50" charset="-128"/>
                <a:ea typeface="メイリオ" panose="020B0604030504040204" pitchFamily="50" charset="-128"/>
              </a:rPr>
              <a:t>　　</a:t>
            </a:r>
            <a:r>
              <a:rPr lang="ja-JP" altLang="en-US" sz="1800" b="1" dirty="0">
                <a:ln w="0"/>
                <a:latin typeface="メイリオ" panose="020B0604030504040204" pitchFamily="50" charset="-128"/>
                <a:ea typeface="メイリオ" panose="020B0604030504040204" pitchFamily="50" charset="-128"/>
              </a:rPr>
              <a:t>・ある　　　・ない　</a:t>
            </a:r>
            <a:r>
              <a:rPr lang="ja-JP" altLang="en-US" sz="1800" dirty="0">
                <a:ln w="0"/>
                <a:latin typeface="メイリオ" panose="020B0604030504040204" pitchFamily="50" charset="-128"/>
                <a:ea typeface="メイリオ" panose="020B0604030504040204" pitchFamily="50" charset="-128"/>
              </a:rPr>
              <a:t>　　　</a:t>
            </a:r>
            <a:endParaRPr sz="1800"/>
          </a:p>
          <a:p>
            <a:pPr>
              <a:lnSpc>
                <a:spcPct val="200000"/>
              </a:lnSpc>
            </a:pPr>
            <a:endParaRPr lang="ja-JP" altLang="en-US" sz="1400" dirty="0">
              <a:ln w="0"/>
              <a:latin typeface="メイリオ" panose="020B0604030504040204" pitchFamily="50" charset="-128"/>
              <a:ea typeface="メイリオ" panose="020B0604030504040204" pitchFamily="50" charset="-128"/>
            </a:endParaRPr>
          </a:p>
        </p:txBody>
      </p:sp>
      <p:sp>
        <p:nvSpPr>
          <p:cNvPr id="1069" name="図形 41"/>
          <p:cNvSpPr/>
          <p:nvPr/>
        </p:nvSpPr>
        <p:spPr>
          <a:xfrm>
            <a:off x="2707118" y="1996932"/>
            <a:ext cx="1499008" cy="61681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070" name="図形 45"/>
          <p:cNvSpPr/>
          <p:nvPr/>
        </p:nvSpPr>
        <p:spPr>
          <a:xfrm>
            <a:off x="5260352" y="3963886"/>
            <a:ext cx="1785484" cy="1451041"/>
          </a:xfrm>
          <a:prstGeom prst="flowChartProcess">
            <a:avLst/>
          </a:prstGeom>
          <a:no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071" name="図形 47"/>
          <p:cNvSpPr/>
          <p:nvPr/>
        </p:nvSpPr>
        <p:spPr>
          <a:xfrm>
            <a:off x="457526" y="3981368"/>
            <a:ext cx="4809910" cy="1435190"/>
          </a:xfrm>
          <a:prstGeom prst="flowChartProcess">
            <a:avLst/>
          </a:prstGeom>
          <a:solidFill>
            <a:srgbClr val="FFE9E9"/>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072" name="テキスト 48"/>
          <p:cNvSpPr txBox="1"/>
          <p:nvPr/>
        </p:nvSpPr>
        <p:spPr>
          <a:xfrm>
            <a:off x="5781851" y="3701802"/>
            <a:ext cx="721489" cy="306884"/>
          </a:xfrm>
          <a:prstGeom prst="rect">
            <a:avLst/>
          </a:prstGeom>
        </p:spPr>
        <p:txBody>
          <a:bodyPr wrap="none">
            <a:spAutoFit/>
          </a:bodyPr>
          <a:lstStyle/>
          <a:p>
            <a:pPr>
              <a:defRPr lang="ja-JP" altLang="en-US"/>
            </a:pPr>
            <a:r>
              <a:rPr lang="ja-JP" altLang="en-US" sz="1400"/>
              <a:t>受付印</a:t>
            </a:r>
            <a:endParaRPr lang="ja-JP" altLang="en-US"/>
          </a:p>
        </p:txBody>
      </p:sp>
      <p:sp>
        <p:nvSpPr>
          <p:cNvPr id="1073" name="テキスト 49"/>
          <p:cNvSpPr txBox="1"/>
          <p:nvPr/>
        </p:nvSpPr>
        <p:spPr>
          <a:xfrm>
            <a:off x="525760" y="4295851"/>
            <a:ext cx="4696936" cy="907048"/>
          </a:xfrm>
          <a:prstGeom prst="rect">
            <a:avLst/>
          </a:prstGeom>
        </p:spPr>
        <p:txBody>
          <a:bodyPr wrap="none">
            <a:spAutoFit/>
          </a:bodyPr>
          <a:lstStyle/>
          <a:p>
            <a:pPr algn="ctr">
              <a:defRPr lang="ja-JP" altLang="en-US"/>
            </a:pPr>
            <a:r>
              <a:rPr lang="ja-JP" altLang="en-US" sz="2000" u="sng"/>
              <a:t>参加費　</a:t>
            </a:r>
            <a:r>
              <a:rPr lang="ja-JP" altLang="en-US" sz="2800" u="sng"/>
              <a:t>500円</a:t>
            </a:r>
          </a:p>
          <a:p>
            <a:pPr algn="ctr">
              <a:defRPr lang="ja-JP" altLang="en-US"/>
            </a:pPr>
            <a:endParaRPr lang="ja-JP" altLang="en-US" sz="900"/>
          </a:p>
          <a:p>
            <a:pPr algn="ctr">
              <a:defRPr lang="ja-JP" altLang="en-US"/>
            </a:pPr>
            <a:r>
              <a:rPr lang="ja-JP" altLang="en-US" sz="1600"/>
              <a:t>※事務室窓口もしくは、当日受付でお支払い下さい。</a:t>
            </a:r>
            <a:endParaRPr lang="ja-JP" altLang="en-US" sz="1800"/>
          </a:p>
        </p:txBody>
      </p:sp>
      <p:sp>
        <p:nvSpPr>
          <p:cNvPr id="1074" name="テキスト 49"/>
          <p:cNvSpPr txBox="1"/>
          <p:nvPr/>
        </p:nvSpPr>
        <p:spPr>
          <a:xfrm>
            <a:off x="1587496" y="8038618"/>
            <a:ext cx="590043" cy="260717"/>
          </a:xfrm>
          <a:prstGeom prst="rect">
            <a:avLst/>
          </a:prstGeom>
        </p:spPr>
        <p:txBody>
          <a:bodyPr wrap="none">
            <a:spAutoFit/>
          </a:bodyPr>
          <a:lstStyle/>
          <a:p>
            <a:pPr>
              <a:defRPr lang="ja-JP" altLang="en-US"/>
            </a:pPr>
            <a:r>
              <a:rPr lang="ja-JP" altLang="en-US" sz="1100" dirty="0"/>
              <a:t>小学　 </a:t>
            </a:r>
            <a:endParaRPr lang="ja-JP" altLang="en-US" dirty="0"/>
          </a:p>
        </p:txBody>
      </p:sp>
      <p:pic>
        <p:nvPicPr>
          <p:cNvPr id="1075" name="オブジェクト 42"/>
          <p:cNvPicPr>
            <a:picLocks noChangeAspect="1"/>
          </p:cNvPicPr>
          <p:nvPr/>
        </p:nvPicPr>
        <p:blipFill>
          <a:blip r:embed="rId2"/>
          <a:stretch>
            <a:fillRect/>
          </a:stretch>
        </p:blipFill>
        <p:spPr>
          <a:xfrm>
            <a:off x="5697700" y="2559379"/>
            <a:ext cx="1732506" cy="1155000"/>
          </a:xfrm>
          <a:prstGeom prst="rect">
            <a:avLst/>
          </a:prstGeom>
          <a:noFill/>
          <a:ln>
            <a:miter/>
          </a:ln>
        </p:spPr>
      </p:pic>
      <p:sp>
        <p:nvSpPr>
          <p:cNvPr id="1076" name="テキスト 39"/>
          <p:cNvSpPr txBox="1"/>
          <p:nvPr/>
        </p:nvSpPr>
        <p:spPr>
          <a:xfrm>
            <a:off x="497330" y="9548998"/>
            <a:ext cx="7166213" cy="400110"/>
          </a:xfrm>
          <a:prstGeom prst="rect">
            <a:avLst/>
          </a:prstGeom>
        </p:spPr>
        <p:txBody>
          <a:bodyPr wrap="square">
            <a:spAutoFit/>
          </a:bodyPr>
          <a:lstStyle/>
          <a:p>
            <a:pPr algn="l"/>
            <a:r>
              <a:rPr lang="ja-JP" altLang="en-US" sz="1000" dirty="0"/>
              <a:t>※ご記入いただいた個人情報は、本大会のみに使用し、第三者に提供することはございません。</a:t>
            </a:r>
            <a:endParaRPr lang="en-US" altLang="ja-JP" sz="1000" dirty="0"/>
          </a:p>
          <a:p>
            <a:r>
              <a:rPr lang="ja-JP" altLang="en-US" sz="1000" dirty="0">
                <a:latin typeface="+mj-ea"/>
                <a:ea typeface="+mj-ea"/>
                <a:cs typeface="Courier New"/>
              </a:rPr>
              <a:t>当日は職員が大会の様子を撮影します。広報活動などに使用させていただく場合がございますのでご了承ください。</a:t>
            </a:r>
          </a:p>
        </p:txBody>
      </p:sp>
      <p:pic>
        <p:nvPicPr>
          <p:cNvPr id="1077" name="図 83"/>
          <p:cNvPicPr>
            <a:picLocks noChangeAspect="1"/>
          </p:cNvPicPr>
          <p:nvPr/>
        </p:nvPicPr>
        <p:blipFill>
          <a:blip r:embed="rId3"/>
          <a:stretch>
            <a:fillRect/>
          </a:stretch>
        </p:blipFill>
        <p:spPr>
          <a:xfrm>
            <a:off x="539743" y="10087339"/>
            <a:ext cx="531969" cy="531969"/>
          </a:xfrm>
          <a:prstGeom prst="rect">
            <a:avLst/>
          </a:prstGeom>
        </p:spPr>
      </p:pic>
      <p:pic>
        <p:nvPicPr>
          <p:cNvPr id="1078" name="図 84"/>
          <p:cNvPicPr>
            <a:picLocks noChangeAspect="1"/>
          </p:cNvPicPr>
          <p:nvPr/>
        </p:nvPicPr>
        <p:blipFill>
          <a:blip r:embed="rId4"/>
          <a:stretch>
            <a:fillRect/>
          </a:stretch>
        </p:blipFill>
        <p:spPr>
          <a:xfrm>
            <a:off x="3416586" y="9959580"/>
            <a:ext cx="737586" cy="737586"/>
          </a:xfrm>
          <a:prstGeom prst="rect">
            <a:avLst/>
          </a:prstGeom>
        </p:spPr>
      </p:pic>
      <p:pic>
        <p:nvPicPr>
          <p:cNvPr id="1079" name="図 85"/>
          <p:cNvPicPr>
            <a:picLocks noChangeAspect="1"/>
          </p:cNvPicPr>
          <p:nvPr/>
        </p:nvPicPr>
        <p:blipFill>
          <a:blip r:embed="rId5"/>
          <a:stretch>
            <a:fillRect/>
          </a:stretch>
        </p:blipFill>
        <p:spPr>
          <a:xfrm>
            <a:off x="1492863" y="10071473"/>
            <a:ext cx="544240" cy="544240"/>
          </a:xfrm>
          <a:prstGeom prst="rect">
            <a:avLst/>
          </a:prstGeom>
        </p:spPr>
      </p:pic>
      <p:pic>
        <p:nvPicPr>
          <p:cNvPr id="1080" name="図 86"/>
          <p:cNvPicPr>
            <a:picLocks noChangeAspect="1"/>
          </p:cNvPicPr>
          <p:nvPr/>
        </p:nvPicPr>
        <p:blipFill>
          <a:blip r:embed="rId6"/>
          <a:stretch>
            <a:fillRect/>
          </a:stretch>
        </p:blipFill>
        <p:spPr>
          <a:xfrm>
            <a:off x="2473325" y="10061433"/>
            <a:ext cx="547427" cy="547427"/>
          </a:xfrm>
          <a:prstGeom prst="rect">
            <a:avLst/>
          </a:prstGeom>
        </p:spPr>
      </p:pic>
      <p:pic>
        <p:nvPicPr>
          <p:cNvPr id="1081" name="図 88"/>
          <p:cNvPicPr>
            <a:picLocks noChangeAspect="1"/>
          </p:cNvPicPr>
          <p:nvPr/>
        </p:nvPicPr>
        <p:blipFill>
          <a:blip r:embed="rId7"/>
          <a:stretch>
            <a:fillRect/>
          </a:stretch>
        </p:blipFill>
        <p:spPr>
          <a:xfrm>
            <a:off x="4527655" y="10064494"/>
            <a:ext cx="540625" cy="540625"/>
          </a:xfrm>
          <a:prstGeom prst="rect">
            <a:avLst/>
          </a:prstGeom>
        </p:spPr>
      </p:pic>
      <p:pic>
        <p:nvPicPr>
          <p:cNvPr id="1082" name="図 89"/>
          <p:cNvPicPr>
            <a:picLocks noChangeAspect="1"/>
          </p:cNvPicPr>
          <p:nvPr/>
        </p:nvPicPr>
        <p:blipFill>
          <a:blip r:embed="rId8"/>
          <a:stretch>
            <a:fillRect/>
          </a:stretch>
        </p:blipFill>
        <p:spPr>
          <a:xfrm>
            <a:off x="5474854" y="10049102"/>
            <a:ext cx="567637" cy="567637"/>
          </a:xfrm>
          <a:prstGeom prst="rect">
            <a:avLst/>
          </a:prstGeom>
        </p:spPr>
      </p:pic>
      <p:pic>
        <p:nvPicPr>
          <p:cNvPr id="1083" name="図 90"/>
          <p:cNvPicPr>
            <a:picLocks noChangeAspect="1"/>
          </p:cNvPicPr>
          <p:nvPr/>
        </p:nvPicPr>
        <p:blipFill>
          <a:blip r:embed="rId9"/>
          <a:stretch>
            <a:fillRect/>
          </a:stretch>
        </p:blipFill>
        <p:spPr>
          <a:xfrm>
            <a:off x="6369213" y="10050077"/>
            <a:ext cx="572321" cy="572321"/>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362</Words>
  <Application>Microsoft Office PowerPoint</Application>
  <PresentationFormat>ユーザー設定</PresentationFormat>
  <Paragraphs>58</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AR P悠々ゴシック体E</vt:lpstr>
      <vt:lpstr>BIZ UDPゴシック</vt:lpstr>
      <vt:lpstr>HGP創英角ｺﾞｼｯｸUB</vt:lpstr>
      <vt:lpstr>HGS創英角ﾎﾟｯﾌﾟ体</vt:lpstr>
      <vt:lpstr>HG行書体</vt:lpstr>
      <vt:lpstr>ＭＳ ゴシック</vt:lpstr>
      <vt:lpstr>メイリオ</vt:lpstr>
      <vt:lpstr>游ゴシック</vt:lpstr>
      <vt:lpstr>Arial</vt:lpstr>
      <vt:lpstr>Calibri</vt:lpstr>
      <vt:lpstr>Calibri Light</vt:lpstr>
      <vt:lpstr>Segoe UI Black</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kumanomiraikouryuuka</dc:creator>
  <cp:lastModifiedBy>徳本</cp:lastModifiedBy>
  <cp:revision>110</cp:revision>
  <dcterms:created xsi:type="dcterms:W3CDTF">2014-10-03T08:48:38Z</dcterms:created>
  <dcterms:modified xsi:type="dcterms:W3CDTF">2025-10-27T01:50:16Z</dcterms:modified>
</cp:coreProperties>
</file>