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50"/>
    <p:restoredTop sz="94660"/>
  </p:normalViewPr>
  <p:slideViewPr>
    <p:cSldViewPr>
      <p:cViewPr varScale="1">
        <p:scale>
          <a:sx n="64" d="100"/>
          <a:sy n="64" d="100"/>
        </p:scale>
        <p:origin x="2394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39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1140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3397" y="745450"/>
            <a:ext cx="2580405" cy="372725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41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42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43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024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2020/4/20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" name="ホームベース 5"/>
          <p:cNvSpPr/>
          <p:nvPr/>
        </p:nvSpPr>
        <p:spPr>
          <a:xfrm>
            <a:off x="417028" y="559950"/>
            <a:ext cx="6175841" cy="504618"/>
          </a:xfrm>
          <a:prstGeom prst="homePlate">
            <a:avLst>
              <a:gd name="adj" fmla="val 100964"/>
            </a:avLst>
          </a:prstGeom>
          <a:gradFill flip="none" rotWithShape="1">
            <a:gsLst>
              <a:gs pos="0">
                <a:srgbClr val="FF6699"/>
              </a:gs>
              <a:gs pos="9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/>
          </a:p>
        </p:txBody>
      </p:sp>
      <p:sp>
        <p:nvSpPr>
          <p:cNvPr id="1118" name="角丸四角形 11"/>
          <p:cNvSpPr/>
          <p:nvPr/>
        </p:nvSpPr>
        <p:spPr>
          <a:xfrm>
            <a:off x="501404" y="2504728"/>
            <a:ext cx="5861220" cy="11198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6985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solidFill>
                <a:srgbClr val="0070C0"/>
              </a:solidFill>
            </a:endParaRPr>
          </a:p>
        </p:txBody>
      </p:sp>
      <p:sp>
        <p:nvSpPr>
          <p:cNvPr id="1119" name="角丸四角形 1"/>
          <p:cNvSpPr/>
          <p:nvPr/>
        </p:nvSpPr>
        <p:spPr>
          <a:xfrm>
            <a:off x="484084" y="1784648"/>
            <a:ext cx="5848522" cy="482057"/>
          </a:xfrm>
          <a:prstGeom prst="roundRect">
            <a:avLst>
              <a:gd name="adj" fmla="val 26062"/>
            </a:avLst>
          </a:prstGeom>
          <a:solidFill>
            <a:srgbClr val="4472C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solidFill>
                <a:srgbClr val="0070C0"/>
              </a:solidFill>
            </a:endParaRPr>
          </a:p>
        </p:txBody>
      </p:sp>
      <p:sp>
        <p:nvSpPr>
          <p:cNvPr id="1120" name="テキスト ボックス 3"/>
          <p:cNvSpPr txBox="1"/>
          <p:nvPr/>
        </p:nvSpPr>
        <p:spPr>
          <a:xfrm>
            <a:off x="1319921" y="55894"/>
            <a:ext cx="41387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700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住居確保給付金のご案内</a:t>
            </a:r>
          </a:p>
        </p:txBody>
      </p:sp>
      <p:sp>
        <p:nvSpPr>
          <p:cNvPr id="1121" name="テキスト ボックス 4"/>
          <p:cNvSpPr txBox="1"/>
          <p:nvPr/>
        </p:nvSpPr>
        <p:spPr>
          <a:xfrm>
            <a:off x="308459" y="570633"/>
            <a:ext cx="6054166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50" u="sng" dirty="0">
                <a:solidFill>
                  <a:srgbClr val="C0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令和２年４月２０日から対象者が拡がります</a:t>
            </a:r>
            <a:endParaRPr lang="en-US" altLang="ja-JP" sz="2250" u="sng" dirty="0">
              <a:solidFill>
                <a:srgbClr val="C0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1122" name="テキスト ボックス 6"/>
          <p:cNvSpPr txBox="1"/>
          <p:nvPr/>
        </p:nvSpPr>
        <p:spPr>
          <a:xfrm>
            <a:off x="526037" y="1819562"/>
            <a:ext cx="5764615" cy="403957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25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これ</a:t>
            </a:r>
            <a:r>
              <a:rPr lang="ja-JP" altLang="en-US" sz="2025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までの対象者</a:t>
            </a:r>
            <a:r>
              <a:rPr lang="ja-JP" altLang="en-US" sz="2025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離職・廃業から</a:t>
            </a:r>
            <a:r>
              <a:rPr lang="en-US" altLang="ja-JP" sz="2025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2</a:t>
            </a:r>
            <a:r>
              <a:rPr lang="ja-JP" altLang="en-US" sz="2025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年以内の方</a:t>
            </a:r>
            <a:endParaRPr lang="en-US" altLang="ja-JP" sz="2025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1123" name="テキスト ボックス 7"/>
          <p:cNvSpPr txBox="1"/>
          <p:nvPr/>
        </p:nvSpPr>
        <p:spPr>
          <a:xfrm>
            <a:off x="577027" y="2576736"/>
            <a:ext cx="5602904" cy="1027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25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令和２年</a:t>
            </a:r>
            <a:r>
              <a:rPr lang="en-US" altLang="ja-JP" sz="2025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4</a:t>
            </a:r>
            <a:r>
              <a:rPr lang="ja-JP" altLang="en-US" sz="2025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月</a:t>
            </a:r>
            <a:r>
              <a:rPr lang="en-US" altLang="ja-JP" sz="2025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20</a:t>
            </a:r>
            <a:r>
              <a:rPr lang="ja-JP" altLang="en-US" sz="2025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日以降</a:t>
            </a:r>
            <a:endParaRPr lang="en-US" altLang="ja-JP" sz="2025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2025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離職・廃業から</a:t>
            </a:r>
            <a:r>
              <a:rPr lang="en-US" altLang="ja-JP" sz="2025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2</a:t>
            </a:r>
            <a:r>
              <a:rPr lang="ja-JP" altLang="en-US" sz="2025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年以内または</a:t>
            </a:r>
            <a:r>
              <a:rPr lang="ja-JP" altLang="en-US" sz="2025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休業等により</a:t>
            </a:r>
            <a:endParaRPr lang="en-US" altLang="ja-JP" sz="2025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2025" dirty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収入が減少し、離職等と同程度の状況に</a:t>
            </a:r>
            <a:r>
              <a:rPr lang="ja-JP" altLang="en-US" sz="2025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ある方</a:t>
            </a:r>
            <a:endParaRPr lang="en-US" altLang="ja-JP" sz="2025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1124" name="テキスト ボックス 8"/>
          <p:cNvSpPr txBox="1"/>
          <p:nvPr/>
        </p:nvSpPr>
        <p:spPr>
          <a:xfrm>
            <a:off x="161198" y="5523941"/>
            <a:ext cx="4347922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50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主な給付要件チェックリスト</a:t>
            </a:r>
            <a:endParaRPr lang="en-US" altLang="ja-JP" sz="2250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1125" name="テキスト ボックス 9"/>
          <p:cNvSpPr txBox="1"/>
          <p:nvPr/>
        </p:nvSpPr>
        <p:spPr>
          <a:xfrm>
            <a:off x="309326" y="1076143"/>
            <a:ext cx="635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住居確保給付金は</a:t>
            </a:r>
            <a:r>
              <a:rPr lang="ja-JP" altLang="en-US" dirty="0" smtClean="0">
                <a:solidFill>
                  <a:srgbClr val="0070C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、就職</a:t>
            </a:r>
            <a:r>
              <a:rPr lang="ja-JP" altLang="en-US" dirty="0">
                <a:solidFill>
                  <a:srgbClr val="0070C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にむけた活動をするなどを条件に、一定期間、家賃相当額を自治体から家主さんに支給します。</a:t>
            </a:r>
            <a:endParaRPr lang="en-US" altLang="ja-JP" dirty="0">
              <a:solidFill>
                <a:srgbClr val="0070C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graphicFrame>
        <p:nvGraphicFramePr>
          <p:cNvPr id="1126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150675"/>
              </p:ext>
            </p:extLst>
          </p:nvPr>
        </p:nvGraphicFramePr>
        <p:xfrm>
          <a:off x="273875" y="5986425"/>
          <a:ext cx="6351174" cy="29835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59381">
                  <a:extLst>
                    <a:ext uri="{9D8B030D-6E8A-4147-A177-3AD203B41FA5}"/>
                  </a:extLst>
                </a:gridCol>
                <a:gridCol w="891793">
                  <a:extLst>
                    <a:ext uri="{9D8B030D-6E8A-4147-A177-3AD203B41FA5}"/>
                  </a:extLst>
                </a:gridCol>
              </a:tblGrid>
              <a:tr h="2861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　項　　目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チェック欄</a:t>
                      </a:r>
                      <a:endParaRPr kumimoji="1" lang="ja-JP" altLang="en-US" sz="1200" dirty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/>
                </a:extLst>
              </a:tr>
              <a:tr h="49347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離職・廃業をした日から２年以内、</a:t>
                      </a:r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またはやむを得ない休業等により、収入を得る機会が減少して</a:t>
                      </a:r>
                      <a:r>
                        <a:rPr kumimoji="1" lang="ja-JP" altLang="en-US" sz="14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いますか？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□</a:t>
                      </a:r>
                      <a:endParaRPr kumimoji="1" lang="ja-JP" altLang="en-US" sz="1100" dirty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/>
                </a:extLst>
              </a:tr>
              <a:tr h="159446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資産が一定額以内、かつ、収入基準額（</a:t>
                      </a:r>
                      <a:r>
                        <a:rPr kumimoji="1" lang="en-US" altLang="ja-JP" sz="14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※</a:t>
                      </a:r>
                      <a:r>
                        <a:rPr kumimoji="1" lang="ja-JP" altLang="en-US" sz="14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）を超える収入を得ていませんか？　</a:t>
                      </a:r>
                      <a:endParaRPr kumimoji="1" lang="en-US" altLang="ja-JP" sz="1400" dirty="0" smtClean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※熊野町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の場合　</a:t>
                      </a:r>
                      <a:r>
                        <a:rPr kumimoji="1" lang="ja-JP" altLang="en-US" sz="14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　　　　　　　　　　　　　　</a:t>
                      </a:r>
                      <a:r>
                        <a:rPr kumimoji="1" lang="ja-JP" altLang="en-US" sz="14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　（</a:t>
                      </a:r>
                      <a:r>
                        <a:rPr kumimoji="1" lang="ja-JP" altLang="en-US" sz="14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単位</a:t>
                      </a:r>
                      <a:r>
                        <a:rPr kumimoji="1" lang="ja-JP" altLang="en-US" sz="14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：円</a:t>
                      </a:r>
                      <a:r>
                        <a:rPr kumimoji="1" lang="ja-JP" altLang="en-US" sz="14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）</a:t>
                      </a:r>
                      <a:endParaRPr kumimoji="1" lang="en-US" altLang="ja-JP" sz="1400" dirty="0" smtClean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  <a:p>
                      <a:endParaRPr kumimoji="1" lang="ja-JP" altLang="en-US" sz="1400" dirty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600" dirty="0" smtClean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  <a:p>
                      <a:pPr algn="ctr"/>
                      <a:endParaRPr kumimoji="1" lang="en-US" altLang="ja-JP" sz="1600" dirty="0" smtClean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  <a:p>
                      <a:pPr algn="ctr"/>
                      <a:endParaRPr kumimoji="1" lang="en-US" altLang="ja-JP" sz="1600" dirty="0" smtClean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□</a:t>
                      </a:r>
                      <a:endParaRPr kumimoji="1" lang="ja-JP" altLang="en-US" sz="1600" dirty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/>
                </a:extLst>
              </a:tr>
              <a:tr h="30473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上記の状態になる前に、世帯生計を主として維持していましたか？</a:t>
                      </a:r>
                      <a:endParaRPr kumimoji="1" lang="ja-JP" altLang="en-US" sz="1400" dirty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□</a:t>
                      </a:r>
                      <a:endParaRPr kumimoji="1" lang="ja-JP" altLang="en-US" sz="1600" dirty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/>
                </a:extLst>
              </a:tr>
              <a:tr h="304737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ハローワークに求職の申し込みをしますか？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rgbClr val="0070C0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□</a:t>
                      </a:r>
                      <a:endParaRPr kumimoji="1" lang="ja-JP" altLang="en-US" sz="1600" dirty="0">
                        <a:solidFill>
                          <a:srgbClr val="0070C0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27" name="テキスト ボックス 12"/>
          <p:cNvSpPr txBox="1"/>
          <p:nvPr/>
        </p:nvSpPr>
        <p:spPr>
          <a:xfrm>
            <a:off x="221177" y="9009710"/>
            <a:ext cx="6351175" cy="818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75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○すべて</a:t>
            </a:r>
            <a:r>
              <a:rPr lang="ja-JP" altLang="en-US" sz="1575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の項目</a:t>
            </a:r>
            <a:r>
              <a:rPr lang="ja-JP" altLang="en-US" sz="1575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にチェック✔が</a:t>
            </a:r>
            <a:r>
              <a:rPr lang="ja-JP" altLang="en-US" sz="1575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付いた方</a:t>
            </a:r>
            <a:endParaRPr lang="en-US" altLang="ja-JP" sz="1575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575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住居</a:t>
            </a:r>
            <a:r>
              <a:rPr lang="ja-JP" altLang="en-US" sz="1575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確保給付金の受給資格を満たす可能性が高い</a:t>
            </a:r>
            <a:r>
              <a:rPr lang="ja-JP" altLang="en-US" sz="1575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ため</a:t>
            </a:r>
            <a:r>
              <a:rPr lang="ja-JP" altLang="en-US" sz="1575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、</a:t>
            </a:r>
            <a:endParaRPr lang="en-US" altLang="ja-JP" sz="1575" dirty="0" smtClean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575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r>
              <a:rPr lang="ja-JP" altLang="en-US" sz="1575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熊野町</a:t>
            </a:r>
            <a:r>
              <a:rPr lang="ja-JP" altLang="en-US" sz="1575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福祉</a:t>
            </a:r>
            <a:r>
              <a:rPr lang="ja-JP" altLang="en-US" sz="1575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事務所（</a:t>
            </a:r>
            <a:r>
              <a:rPr lang="en-US" altLang="ja-JP" sz="1575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082-820-5614</a:t>
            </a:r>
            <a:r>
              <a:rPr lang="ja-JP" altLang="en-US" sz="1575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）</a:t>
            </a:r>
            <a:r>
              <a:rPr lang="ja-JP" altLang="en-US" sz="1575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に</a:t>
            </a:r>
            <a:r>
              <a:rPr lang="ja-JP" altLang="en-US" sz="1575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相談してください</a:t>
            </a:r>
            <a:r>
              <a:rPr lang="ja-JP" altLang="en-US" sz="1575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。</a:t>
            </a:r>
            <a:endParaRPr lang="en-US" altLang="ja-JP" sz="1575" dirty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1128" name="右矢印 2"/>
          <p:cNvSpPr/>
          <p:nvPr/>
        </p:nvSpPr>
        <p:spPr>
          <a:xfrm rot="5400000">
            <a:off x="3182037" y="2240277"/>
            <a:ext cx="429457" cy="493404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013">
              <a:solidFill>
                <a:srgbClr val="0070C0"/>
              </a:solidFill>
            </a:endParaRPr>
          </a:p>
        </p:txBody>
      </p:sp>
      <p:pic>
        <p:nvPicPr>
          <p:cNvPr id="1129" name="図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458" y="3512840"/>
            <a:ext cx="1796829" cy="1633918"/>
          </a:xfrm>
          <a:prstGeom prst="rect">
            <a:avLst/>
          </a:prstGeom>
        </p:spPr>
      </p:pic>
      <p:sp>
        <p:nvSpPr>
          <p:cNvPr id="1130" name="雲形吹き出し 18"/>
          <p:cNvSpPr/>
          <p:nvPr/>
        </p:nvSpPr>
        <p:spPr>
          <a:xfrm>
            <a:off x="1605139" y="3724775"/>
            <a:ext cx="2038329" cy="907954"/>
          </a:xfrm>
          <a:prstGeom prst="cloudCallout">
            <a:avLst>
              <a:gd name="adj1" fmla="val -41895"/>
              <a:gd name="adj2" fmla="val 7874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1" name="テキスト ボックス 14"/>
          <p:cNvSpPr txBox="1"/>
          <p:nvPr/>
        </p:nvSpPr>
        <p:spPr>
          <a:xfrm>
            <a:off x="1778480" y="3897726"/>
            <a:ext cx="2079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仕事がない・減った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家賃が払えない･･･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132" name="図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645" y="3810878"/>
            <a:ext cx="3146626" cy="1270060"/>
          </a:xfrm>
          <a:prstGeom prst="rect">
            <a:avLst/>
          </a:prstGeom>
        </p:spPr>
      </p:pic>
      <p:sp>
        <p:nvSpPr>
          <p:cNvPr id="1133" name="山形 24"/>
          <p:cNvSpPr/>
          <p:nvPr/>
        </p:nvSpPr>
        <p:spPr>
          <a:xfrm>
            <a:off x="2510916" y="4732887"/>
            <a:ext cx="591027" cy="567562"/>
          </a:xfrm>
          <a:prstGeom prst="chevr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34" name="正方形/長方形 27"/>
          <p:cNvSpPr/>
          <p:nvPr/>
        </p:nvSpPr>
        <p:spPr>
          <a:xfrm>
            <a:off x="3626139" y="4982972"/>
            <a:ext cx="30343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住居確保給付</a:t>
            </a:r>
            <a:r>
              <a:rPr lang="ja-JP" altLang="en-US" sz="14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金の支給により、</a:t>
            </a:r>
            <a:endParaRPr lang="en-US" altLang="ja-JP" sz="1400" dirty="0" smtClean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r>
              <a:rPr lang="ja-JP" altLang="en-US" sz="1400" dirty="0" smtClean="0">
                <a:solidFill>
                  <a:srgbClr val="0070C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安定した生活を送ることができます。</a:t>
            </a:r>
            <a:endParaRPr lang="en-US" altLang="ja-JP" sz="1400" dirty="0" smtClean="0">
              <a:solidFill>
                <a:srgbClr val="0070C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graphicFrame>
        <p:nvGraphicFramePr>
          <p:cNvPr id="1135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064179"/>
              </p:ext>
            </p:extLst>
          </p:nvPr>
        </p:nvGraphicFramePr>
        <p:xfrm>
          <a:off x="434043" y="7473280"/>
          <a:ext cx="5041631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5828"/>
                <a:gridCol w="1108601"/>
                <a:gridCol w="1108601"/>
                <a:gridCol w="1108601"/>
              </a:tblGrid>
              <a:tr h="226160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単身世帯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２人世帯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３人世帯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94138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収入基準額（月額）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121,000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161,000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190,000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94138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ＤＨＰ平成ゴシックW5" panose="020B0500000000000000" pitchFamily="50" charset="-128"/>
                          <a:ea typeface="ＤＨＰ平成ゴシックW5" panose="020B0500000000000000" pitchFamily="50" charset="-128"/>
                        </a:rPr>
                        <a:t>支給家賃額（上限額）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ＤＨＰ平成ゴシックW5" panose="020B0500000000000000" pitchFamily="50" charset="-128"/>
                        <a:ea typeface="ＤＨＰ平成ゴシックW5" panose="020B05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33,000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43,000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1136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789" y="4111077"/>
            <a:ext cx="1012891" cy="136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89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1345</TotalTime>
  <Words>209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ＤＨＰ特太ゴシック体</vt:lpstr>
      <vt:lpstr>ＤＨＰ平成ゴシックW5</vt:lpstr>
      <vt:lpstr>HG丸ｺﾞｼｯｸM-PRO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櫻井 琢磨(sakurai-takuma)</dc:creator>
  <cp:lastModifiedBy>圓石　雄二</cp:lastModifiedBy>
  <cp:revision>70</cp:revision>
  <cp:lastPrinted>2020-04-07T09:01:47Z</cp:lastPrinted>
  <dcterms:created xsi:type="dcterms:W3CDTF">2019-07-12T05:06:58Z</dcterms:created>
  <dcterms:modified xsi:type="dcterms:W3CDTF">2020-04-20T08:09:35Z</dcterms:modified>
</cp:coreProperties>
</file>