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3"/>
  </p:notesMasterIdLst>
  <p:handoutMasterIdLst>
    <p:handoutMasterId r:id="rId4"/>
  </p:handoutMasterIdLst>
  <p:sldIdLst>
    <p:sldId id="257" r:id="rId5"/>
    <p:sldId id="260" r:id="rId6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00"/>
    <a:srgbClr val="5B9BD5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1"/>
    <p:restoredTop sz="96723" autoAdjust="0"/>
  </p:normalViewPr>
  <p:slideViewPr>
    <p:cSldViewPr snapToGrid="0">
      <p:cViewPr varScale="0">
        <p:scale>
          <a:sx n="80" d="100"/>
          <a:sy n="80" d="100"/>
        </p:scale>
        <p:origin x="-2412" y="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65880" y="1027881"/>
            <a:ext cx="5892800" cy="4315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20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大切な２つのお知らせです。必ずご確認ください！！</a:t>
            </a:r>
            <a:endParaRPr lang="en-US" altLang="ja-JP" sz="20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3" name="角丸四角形 3"/>
          <p:cNvSpPr/>
          <p:nvPr/>
        </p:nvSpPr>
        <p:spPr>
          <a:xfrm>
            <a:off x="3759200" y="9143328"/>
            <a:ext cx="2751665" cy="635897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裏面に続きます。</a:t>
            </a:r>
            <a:endParaRPr kumimoji="1" lang="en-US" altLang="ja-JP" b="1" dirty="0" smtClean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必ずご確認ください！</a:t>
            </a:r>
            <a:endParaRPr kumimoji="1" lang="ja-JP" altLang="en-US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4" name="角丸四角形 15"/>
          <p:cNvSpPr/>
          <p:nvPr/>
        </p:nvSpPr>
        <p:spPr>
          <a:xfrm>
            <a:off x="201771" y="4497730"/>
            <a:ext cx="5777116" cy="354981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所得制限限度額・所得上限限度額について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5" name="角丸四角形 18"/>
          <p:cNvSpPr/>
          <p:nvPr/>
        </p:nvSpPr>
        <p:spPr>
          <a:xfrm>
            <a:off x="201771" y="4960009"/>
            <a:ext cx="6421988" cy="1192489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月支給分から、児童を養育している方の所得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が下記表の②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以上の場合、児童手当等は支給されません。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en-US" altLang="ja-JP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児童手当等が支給されなくなったあとに所得が</a:t>
            </a:r>
            <a:r>
              <a:rPr kumimoji="1" lang="ja-JP" altLang="en-US" sz="1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②を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下回った場合、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改めて認定請求書の提出等が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必要と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ので、ご注意ください。</a:t>
            </a:r>
          </a:p>
        </p:txBody>
      </p:sp>
      <p:sp>
        <p:nvSpPr>
          <p:cNvPr id="1116" name="角丸四角形 22"/>
          <p:cNvSpPr/>
          <p:nvPr/>
        </p:nvSpPr>
        <p:spPr>
          <a:xfrm>
            <a:off x="146051" y="310954"/>
            <a:ext cx="6574360" cy="605841"/>
          </a:xfrm>
          <a:prstGeom prst="roundRect">
            <a:avLst/>
          </a:prstGeom>
          <a:noFill/>
          <a:ln w="57150" cmpd="dbl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児童手当の制度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一部変更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になります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7" name="角丸四角形 24"/>
          <p:cNvSpPr/>
          <p:nvPr/>
        </p:nvSpPr>
        <p:spPr>
          <a:xfrm>
            <a:off x="105121" y="1483275"/>
            <a:ext cx="6615290" cy="2470009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特例給付の支給に係わる所得上限額が設けられます！！</a:t>
            </a:r>
            <a:endParaRPr kumimoji="1" lang="en-US" altLang="ja-JP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⇒所得額により特例給付の支給がされない方が発生します。</a:t>
            </a:r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現況届の提出が不要になります！！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月に提出していた現況届が不要になります。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提出が必要な一部の受給者については、裏面（２）アをご確認ください。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自治体によっては、今まで通り提出が必要です。</a:t>
            </a:r>
          </a:p>
          <a:p>
            <a:endParaRPr kumimoji="1" lang="ja-JP" altLang="en-US" sz="1600" b="1" u="sng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8" name="正方形/長方形 7"/>
          <p:cNvSpPr/>
          <p:nvPr/>
        </p:nvSpPr>
        <p:spPr>
          <a:xfrm>
            <a:off x="287510" y="6164998"/>
            <a:ext cx="6371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を養育している方の所得が、下記表の①（所得制限限度額）未満の場合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、児童手当を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、所得が①以上②（所得上限限度額）未満の場合、法律の附則に基づく特例給付（児童１人当たり月額一律</a:t>
            </a: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円）を支給します。</a:t>
            </a:r>
          </a:p>
        </p:txBody>
      </p:sp>
      <p:graphicFrame>
        <p:nvGraphicFramePr>
          <p:cNvPr id="1119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98026"/>
              </p:ext>
            </p:extLst>
          </p:nvPr>
        </p:nvGraphicFramePr>
        <p:xfrm>
          <a:off x="146050" y="6887333"/>
          <a:ext cx="3346451" cy="2927991"/>
        </p:xfrm>
        <a:graphic>
          <a:graphicData uri="http://schemas.openxmlformats.org/drawingml/2006/table">
            <a:tbl>
              <a:tblPr firstRow="1" bandRow="1"/>
              <a:tblGrid>
                <a:gridCol w="1233869">
                  <a:extLst>
                    <a:ext uri="{9D8B030D-6E8A-4147-A177-3AD203B41FA5}"/>
                  </a:extLst>
                </a:gridCol>
                <a:gridCol w="528140">
                  <a:extLst>
                    <a:ext uri="{9D8B030D-6E8A-4147-A177-3AD203B41FA5}"/>
                  </a:extLst>
                </a:gridCol>
                <a:gridCol w="528140">
                  <a:extLst>
                    <a:ext uri="{9D8B030D-6E8A-4147-A177-3AD203B41FA5}"/>
                  </a:extLst>
                </a:gridCol>
                <a:gridCol w="528140">
                  <a:extLst>
                    <a:ext uri="{9D8B030D-6E8A-4147-A177-3AD203B41FA5}"/>
                  </a:extLst>
                </a:gridCol>
                <a:gridCol w="528162">
                  <a:extLst>
                    <a:ext uri="{9D8B030D-6E8A-4147-A177-3AD203B41FA5}"/>
                  </a:extLst>
                </a:gridCol>
              </a:tblGrid>
              <a:tr h="20377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①所得制限限度額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②所得上限限度額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扶養親族等の数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（カッコ内は例）</a:t>
                      </a: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前年末に児童が生まれて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いない場合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622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833.3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858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1071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821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（児童１人の場合 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660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875.6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896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1124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698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917.8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934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1162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３人</a:t>
                      </a:r>
                      <a:endParaRPr kumimoji="1" lang="en-US" altLang="ja-JP" sz="800" spc="0" dirty="0" smtClean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（児童２人 ＋ 年収</a:t>
                      </a:r>
                      <a:r>
                        <a:rPr lang="en-US" altLang="ja-JP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736</a:t>
                      </a:r>
                      <a:endParaRPr kumimoji="1" lang="ja-JP" altLang="en-US" sz="900" spc="0" dirty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960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972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1200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（児童３人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774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1002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1010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1238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（児童４人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812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1276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0" name="正方形/長方形 8"/>
          <p:cNvSpPr/>
          <p:nvPr/>
        </p:nvSpPr>
        <p:spPr>
          <a:xfrm>
            <a:off x="3638550" y="6862466"/>
            <a:ext cx="3081861" cy="1476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 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扶養親族等の数は、所得税法上の同一生計配偶者及び扶養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親族（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里親などに委託されている児童や施設に入所している児童を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除きます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。以下、「扶養親族等」といいます。） 並びに扶養親族等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でない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児童で前年の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日において生計を維持したものの数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いいます。 扶養親族等の数に応じて、限度額（所得額ベース）は、１人に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３８万円（扶養親族等が同一生計配偶者（７０歳以上の者に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限ります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。）又は老人扶養親族であるときは４４万円）を加算した額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1" name="正方形/長方形 9"/>
          <p:cNvSpPr/>
          <p:nvPr/>
        </p:nvSpPr>
        <p:spPr>
          <a:xfrm>
            <a:off x="3643495" y="8282402"/>
            <a:ext cx="305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「収入額の目安」は、給与収入のみで計算しています。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あく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まで目安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であり、実際は給与所得控除や医療費控除、雑損控除等を控除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後の所得額で所得制限を確認します。</a:t>
            </a:r>
          </a:p>
        </p:txBody>
      </p:sp>
      <p:sp>
        <p:nvSpPr>
          <p:cNvPr id="1122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6050" y="4134561"/>
            <a:ext cx="3481230" cy="312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〇上記変更事項の詳細について</a:t>
            </a:r>
            <a:endParaRPr lang="en-US" altLang="ja-JP" sz="16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8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テキスト ボックス 4"/>
          <p:cNvSpPr txBox="1"/>
          <p:nvPr/>
        </p:nvSpPr>
        <p:spPr>
          <a:xfrm>
            <a:off x="188023" y="7199452"/>
            <a:ext cx="6603029" cy="173399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公務員の場合は、勤務先から児童手当が支給されます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の場合は、その翌日から</a:t>
            </a:r>
            <a:r>
              <a:rPr lang="en-US" altLang="ja-JP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日以内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に現住所の市区町村と勤務先に届出・申請をしてください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○公務員になった場合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○退職等により、公務員でなくなった場合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○公務員ではあるが、勤務先の官署に変更がある場合</a:t>
            </a:r>
          </a:p>
          <a:p>
            <a:r>
              <a:rPr lang="en-US" altLang="ja-JP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が遅れると、原則、遅れた月分の手当が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受けられなく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なりますので、ご注意ください。</a:t>
            </a:r>
          </a:p>
          <a:p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5" name="角丸四角形 6"/>
          <p:cNvSpPr/>
          <p:nvPr/>
        </p:nvSpPr>
        <p:spPr>
          <a:xfrm>
            <a:off x="2311400" y="9058553"/>
            <a:ext cx="4479652" cy="694530"/>
          </a:xfrm>
          <a:prstGeom prst="roundRect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熊野町役場　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「児童手当担当」窓口</a:t>
            </a:r>
            <a:endParaRPr kumimoji="1" lang="en-US" altLang="ja-JP" sz="16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電話：082（820）5623</a:t>
            </a:r>
          </a:p>
        </p:txBody>
      </p:sp>
      <p:sp>
        <p:nvSpPr>
          <p:cNvPr id="1126" name="角丸四角形 1"/>
          <p:cNvSpPr/>
          <p:nvPr/>
        </p:nvSpPr>
        <p:spPr>
          <a:xfrm>
            <a:off x="77237" y="9058553"/>
            <a:ext cx="2131740" cy="71981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1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お問い合わせは</a:t>
            </a:r>
          </a:p>
        </p:txBody>
      </p:sp>
      <p:sp>
        <p:nvSpPr>
          <p:cNvPr id="1127" name="角丸四角形 5"/>
          <p:cNvSpPr/>
          <p:nvPr/>
        </p:nvSpPr>
        <p:spPr>
          <a:xfrm>
            <a:off x="1583479" y="6681794"/>
            <a:ext cx="3812115" cy="3693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公務員の方へ！！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8" name="角丸四角形 21"/>
          <p:cNvSpPr/>
          <p:nvPr/>
        </p:nvSpPr>
        <p:spPr>
          <a:xfrm>
            <a:off x="77237" y="272565"/>
            <a:ext cx="4953018" cy="354981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）現況届の省略について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9" name="角丸四角形 23"/>
          <p:cNvSpPr/>
          <p:nvPr/>
        </p:nvSpPr>
        <p:spPr>
          <a:xfrm>
            <a:off x="77237" y="732120"/>
            <a:ext cx="6421988" cy="2794865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　熊野町では、令和４年現況届から受給者の現況を公簿等で確認することで、現況届の提出を不要とします。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し以下の方は、引き続き現況届の提出が必要です。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配偶者からの暴力等により、住民票の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住所地が熊野町と異なる方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②支給要件児童の戸籍や住民票がない方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③離婚協議中で配偶者と別居されている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④法人である未成年後見人、施設等の受給者の方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その他、熊野町から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提出の案内があった方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0" name="角丸四角形 26"/>
          <p:cNvSpPr/>
          <p:nvPr/>
        </p:nvSpPr>
        <p:spPr>
          <a:xfrm>
            <a:off x="77237" y="3256801"/>
            <a:ext cx="6421988" cy="3660092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　以下の変更事項があった方は市町村に届出てください。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児童を養育しなくなったことなどにより、支給対象となる児童がいなくなったとき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②受給者や配偶者、児童の住所が変わったとき（他の市区町村や海外への転出を含む）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③受給者や配偶者、児童の氏名が変わったとき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④一緒に児童を養育する配偶者を有するに至ったとき、または児童を養育していた配偶者がいなくなった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⑤受給者の加入する年金が変わったとき（受給者が公務員になったときを含む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⑥離婚協議中の受給者が離婚をした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⑦国内で児童を養育している者として、海外に住んでいる父母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　　　　　　　ら「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父母指定者」の指定を受けるとき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0</TotalTime>
  <Words>1031</Words>
  <Application>JUST Focus</Application>
  <Paragraphs>99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4.1.2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2021-09-30T06:45:27Z</dcterms:created>
  <dcterms:modified xsi:type="dcterms:W3CDTF">2022-05-18T01:55:10Z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